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259" r:id="rId21"/>
    <p:sldId id="274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15" r:id="rId31"/>
    <p:sldId id="340" r:id="rId32"/>
    <p:sldId id="316" r:id="rId33"/>
    <p:sldId id="341" r:id="rId34"/>
    <p:sldId id="342" r:id="rId35"/>
    <p:sldId id="343" r:id="rId36"/>
    <p:sldId id="354" r:id="rId37"/>
    <p:sldId id="326" r:id="rId38"/>
    <p:sldId id="317" r:id="rId39"/>
    <p:sldId id="327" r:id="rId40"/>
    <p:sldId id="318" r:id="rId41"/>
    <p:sldId id="328" r:id="rId42"/>
    <p:sldId id="319" r:id="rId43"/>
    <p:sldId id="329" r:id="rId44"/>
    <p:sldId id="320" r:id="rId45"/>
    <p:sldId id="330" r:id="rId46"/>
    <p:sldId id="321" r:id="rId47"/>
    <p:sldId id="331" r:id="rId48"/>
    <p:sldId id="260" r:id="rId49"/>
    <p:sldId id="279" r:id="rId50"/>
    <p:sldId id="280" r:id="rId51"/>
    <p:sldId id="281" r:id="rId52"/>
    <p:sldId id="291" r:id="rId53"/>
    <p:sldId id="292" r:id="rId54"/>
    <p:sldId id="282" r:id="rId55"/>
    <p:sldId id="283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kktek.com/akk-kc03.html" TargetMode="External"/><Relationship Id="rId5" Type="http://schemas.openxmlformats.org/officeDocument/2006/relationships/image" Target="../media/image31.jpe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napdeal.com/product/asus-blue-zen-power-bank" TargetMode="External"/><Relationship Id="rId3" Type="http://schemas.openxmlformats.org/officeDocument/2006/relationships/hyperlink" Target="https://www.bhphotovideo.com/c/product/1127413-REG/e_flite_eflb30003s30_3000mah_3s_11_1v_30c.html" TargetMode="External"/><Relationship Id="rId7" Type="http://schemas.openxmlformats.org/officeDocument/2006/relationships/hyperlink" Target="http://www.motionrc.com/products/admiral-3300mah" TargetMode="External"/><Relationship Id="rId2" Type="http://schemas.openxmlformats.org/officeDocument/2006/relationships/hyperlink" Target="http://feelgrafix.com/data_images/out/28/984471-box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kktek.com/akk-kc03.html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://capstone.eee.metu.edu.tr/projects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shutterstock.com/image-vector/remote-control-antenna-drone-technology-wireless-759977725" TargetMode="Externa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4" y="3748414"/>
            <a:ext cx="9144000" cy="2387600"/>
          </a:xfrm>
        </p:spPr>
        <p:txBody>
          <a:bodyPr>
            <a:normAutofit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Others’ Goals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4" y="103258"/>
            <a:ext cx="4280452" cy="4150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7036"/>
            <a:ext cx="10515600" cy="3064781"/>
          </a:xfrm>
        </p:spPr>
        <p:txBody>
          <a:bodyPr>
            <a:normAutofit fontScale="90000"/>
          </a:bodyPr>
          <a:lstStyle/>
          <a:p>
            <a:r>
              <a:rPr lang="tr-T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Block Diagram</a:t>
            </a:r>
            <a:br>
              <a:rPr lang="tr-T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tr-T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Chart</a:t>
            </a: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Shooting Subsystem</a:t>
            </a:r>
            <a:br>
              <a:rPr lang="tr-T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Motion </a:t>
            </a:r>
            <a:r>
              <a:rPr lang="tr-T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</a:t>
            </a: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773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 rotWithShape="1">
          <a:blip r:embed="rId5"/>
          <a:srcRect r="1430"/>
          <a:stretch/>
        </p:blipFill>
        <p:spPr bwMode="auto">
          <a:xfrm>
            <a:off x="348625" y="779326"/>
            <a:ext cx="9741207" cy="50885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Shape 280"/>
          <p:cNvSpPr txBox="1">
            <a:spLocks noGrp="1"/>
          </p:cNvSpPr>
          <p:nvPr>
            <p:ph type="title"/>
          </p:nvPr>
        </p:nvSpPr>
        <p:spPr>
          <a:xfrm>
            <a:off x="-573713" y="4826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tr-TR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Diagram</a:t>
            </a: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Robot Side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807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66" y="109411"/>
            <a:ext cx="10515600" cy="1325563"/>
          </a:xfrm>
        </p:spPr>
        <p:txBody>
          <a:bodyPr/>
          <a:lstStyle/>
          <a:p>
            <a:r>
              <a:rPr lang="tr-T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Diagram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 rotWithShape="1">
          <a:blip r:embed="rId5"/>
          <a:srcRect l="4420"/>
          <a:stretch/>
        </p:blipFill>
        <p:spPr bwMode="auto">
          <a:xfrm>
            <a:off x="502766" y="1417955"/>
            <a:ext cx="9438067" cy="4181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6008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392"/>
            <a:ext cx="3761045" cy="1325563"/>
          </a:xfrm>
        </p:spPr>
        <p:txBody>
          <a:bodyPr/>
          <a:lstStyle/>
          <a:p>
            <a:pPr algn="ctr"/>
            <a:r>
              <a:rPr lang="tr-T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Chart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482788" y="487679"/>
            <a:ext cx="5056095" cy="53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49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4644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b="1" dirty="0">
                <a:solidFill>
                  <a:schemeClr val="dk1"/>
                </a:solidFill>
                <a:cs typeface="Calibri"/>
                <a:sym typeface="Calibri"/>
              </a:rPr>
              <a:t>Shooting Subsystem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Motion Subsystem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Communication Subsystem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Power Supply Subsystem</a:t>
            </a:r>
            <a:endParaRPr lang="en-US" sz="4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Main Processor Subsystem</a:t>
            </a:r>
            <a:endParaRPr lang="en-US" sz="4000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813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1880649"/>
            <a:ext cx="5231662" cy="29428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334" y="429167"/>
            <a:ext cx="10515600" cy="1325563"/>
          </a:xfrm>
        </p:spPr>
        <p:txBody>
          <a:bodyPr/>
          <a:lstStyle/>
          <a:p>
            <a:r>
              <a:rPr lang="tr-T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Shooting </a:t>
            </a:r>
            <a:r>
              <a:rPr lang="tr-T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95" y="1859010"/>
            <a:ext cx="5308601" cy="29860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803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58" y="2646080"/>
            <a:ext cx="6126176" cy="2692626"/>
          </a:xfrm>
        </p:spPr>
      </p:pic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00" y="2949405"/>
            <a:ext cx="3708401" cy="2085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775345" y="831688"/>
            <a:ext cx="90036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Spring actuated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Very powerful, much energy can be stored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Simple mechanism (wound up, held, and released)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38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059" y="46195"/>
            <a:ext cx="10515600" cy="1325563"/>
          </a:xfrm>
        </p:spPr>
        <p:txBody>
          <a:bodyPr/>
          <a:lstStyle/>
          <a:p>
            <a:r>
              <a:rPr lang="tr-T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Motion </a:t>
            </a:r>
            <a:r>
              <a:rPr lang="tr-T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899" y="1049683"/>
            <a:ext cx="3491202" cy="32730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488" y="1057910"/>
            <a:ext cx="4030165" cy="30853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950672" y="4636131"/>
            <a:ext cx="1006149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 DC Motors and encoders &amp; 2 Drive Wheels</a:t>
            </a:r>
          </a:p>
          <a:p>
            <a:r>
              <a:rPr lang="en-US" sz="3200" dirty="0"/>
              <a:t>2 Caster Wheels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292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13415"/>
            <a:ext cx="5473700" cy="1325563"/>
          </a:xfrm>
        </p:spPr>
        <p:txBody>
          <a:bodyPr/>
          <a:lstStyle/>
          <a:p>
            <a:r>
              <a:rPr lang="tr-T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Differential Drive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88" descr="differential drive kinematics ile ilgili görsel sonucu"/>
          <p:cNvPicPr preferRelativeResize="0">
            <a:picLocks noGrp="1"/>
          </p:cNvPicPr>
          <p:nvPr>
            <p:ph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583293" y="2155371"/>
            <a:ext cx="6117953" cy="25327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223760" y="2356338"/>
            <a:ext cx="42323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Easy to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Well controlled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Simple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Low Cost</a:t>
            </a:r>
          </a:p>
        </p:txBody>
      </p:sp>
    </p:spTree>
    <p:extLst>
      <p:ext uri="{BB962C8B-B14F-4D97-AF65-F5344CB8AC3E}">
        <p14:creationId xmlns:p14="http://schemas.microsoft.com/office/powerpoint/2010/main" val="1227204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Communication Subsystem </a:t>
            </a:r>
            <a:br>
              <a:rPr lang="tr-TR" dirty="0"/>
            </a:br>
            <a:r>
              <a:rPr lang="tr-TR" dirty="0"/>
              <a:t>Command Transmission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Communication Subsystem </a:t>
            </a:r>
            <a:br>
              <a:rPr lang="tr-TR" dirty="0"/>
            </a:br>
            <a:r>
              <a:rPr lang="tr-TR" dirty="0"/>
              <a:t>Command Transmission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FM Radio infrastructure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Frequency shift keying with FM carrier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696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105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45DF6A5C-1AB0-4FE6-9053-848CDDD79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07823" y="1139678"/>
            <a:ext cx="2441554" cy="344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32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3A0DE8-BFF5-4E7E-BE69-528E74BF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07823" y="1139678"/>
            <a:ext cx="2441554" cy="344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72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337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8A0C6D2-8D85-43AD-982B-8A04C8A431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61" y="1057910"/>
            <a:ext cx="3663510" cy="42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68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312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1416331" y="2054443"/>
            <a:ext cx="1833181" cy="2164236"/>
            <a:chOff x="1780769" y="2391419"/>
            <a:chExt cx="1629492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2461571" y="4007408"/>
              <a:ext cx="9486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Objectives 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19B0822-3F48-4B51-A6D9-ADED5C45048E}"/>
              </a:ext>
            </a:extLst>
          </p:cNvPr>
          <p:cNvSpPr/>
          <p:nvPr/>
        </p:nvSpPr>
        <p:spPr>
          <a:xfrm rot="20171515">
            <a:off x="4942519" y="2806295"/>
            <a:ext cx="1324461" cy="17321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D3FFD21-4B5F-4F71-9789-50D5DF64B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7645" y="1372926"/>
            <a:ext cx="2629593" cy="19957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CAEF0A6-7887-4E99-9CC1-E31A080BE483}"/>
              </a:ext>
            </a:extLst>
          </p:cNvPr>
          <p:cNvSpPr txBox="1"/>
          <p:nvPr/>
        </p:nvSpPr>
        <p:spPr>
          <a:xfrm>
            <a:off x="9683050" y="3288588"/>
            <a:ext cx="197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50 Hz &lt; fn &lt; 20 kHz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9C700A-0E45-46E4-B8B8-B4594DBB9BF7}"/>
              </a:ext>
            </a:extLst>
          </p:cNvPr>
          <p:cNvSpPr txBox="1"/>
          <p:nvPr/>
        </p:nvSpPr>
        <p:spPr>
          <a:xfrm>
            <a:off x="6288539" y="1415791"/>
            <a:ext cx="1383584" cy="1900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1st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2nd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3rd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4th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5th command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BCA03-0548-44AD-B0E8-4B3D70FA6B4E}"/>
              </a:ext>
            </a:extLst>
          </p:cNvPr>
          <p:cNvSpPr txBox="1"/>
          <p:nvPr/>
        </p:nvSpPr>
        <p:spPr>
          <a:xfrm>
            <a:off x="10332760" y="1351202"/>
            <a:ext cx="44888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f1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f2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f3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f4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f5</a:t>
            </a:r>
          </a:p>
          <a:p>
            <a:pPr>
              <a:lnSpc>
                <a:spcPct val="150000"/>
              </a:lnSpc>
            </a:pPr>
            <a:endParaRPr lang="tr-T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6FA94-FCD5-4A25-B173-D4B5B869E1D6}"/>
              </a:ext>
            </a:extLst>
          </p:cNvPr>
          <p:cNvSpPr txBox="1"/>
          <p:nvPr/>
        </p:nvSpPr>
        <p:spPr>
          <a:xfrm>
            <a:off x="8646995" y="1080286"/>
            <a:ext cx="5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FSK</a:t>
            </a:r>
          </a:p>
        </p:txBody>
      </p:sp>
    </p:spTree>
    <p:extLst>
      <p:ext uri="{BB962C8B-B14F-4D97-AF65-F5344CB8AC3E}">
        <p14:creationId xmlns:p14="http://schemas.microsoft.com/office/powerpoint/2010/main" val="2797354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754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8F011FC-B876-46FC-8F72-2204EA517AF5}"/>
              </a:ext>
            </a:extLst>
          </p:cNvPr>
          <p:cNvSpPr/>
          <p:nvPr/>
        </p:nvSpPr>
        <p:spPr>
          <a:xfrm>
            <a:off x="4994087" y="3924102"/>
            <a:ext cx="939338" cy="137392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209648-102B-4137-AAB5-898F20294650}"/>
              </a:ext>
            </a:extLst>
          </p:cNvPr>
          <p:cNvSpPr txBox="1"/>
          <p:nvPr/>
        </p:nvSpPr>
        <p:spPr>
          <a:xfrm>
            <a:off x="5919354" y="3822643"/>
            <a:ext cx="2259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87.5 MHz &lt; fc &lt; 108 MHz</a:t>
            </a:r>
          </a:p>
        </p:txBody>
      </p:sp>
    </p:spTree>
    <p:extLst>
      <p:ext uri="{BB962C8B-B14F-4D97-AF65-F5344CB8AC3E}">
        <p14:creationId xmlns:p14="http://schemas.microsoft.com/office/powerpoint/2010/main" val="4017195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901477" y="4327750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017520" y="4475609"/>
            <a:ext cx="1970116" cy="551924"/>
          </a:xfrm>
          <a:prstGeom prst="wedgeRectCallout">
            <a:avLst>
              <a:gd name="adj1" fmla="val -79061"/>
              <a:gd name="adj2" fmla="val -1905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FM modulated signal is fed to an external antenna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1637846" y="4015584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6E9E63-664A-4D9E-A00C-D681C3392E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80" t="46811" r="5219" b="1673"/>
          <a:stretch/>
        </p:blipFill>
        <p:spPr>
          <a:xfrm>
            <a:off x="6537031" y="2055814"/>
            <a:ext cx="2935560" cy="253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47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901477" y="4327750"/>
            <a:ext cx="1472738" cy="371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017520" y="4475609"/>
            <a:ext cx="1970116" cy="551924"/>
          </a:xfrm>
          <a:prstGeom prst="wedgeRectCallout">
            <a:avLst>
              <a:gd name="adj1" fmla="val -79061"/>
              <a:gd name="adj2" fmla="val -190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FM modulated signal is fed to an external antenna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E3B6B1-413D-4D56-93B9-E84F062015F7}"/>
              </a:ext>
            </a:extLst>
          </p:cNvPr>
          <p:cNvSpPr/>
          <p:nvPr/>
        </p:nvSpPr>
        <p:spPr>
          <a:xfrm>
            <a:off x="904704" y="4986336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B5C6CFE-81D6-4A22-B401-C4BDEE68E1CF}"/>
              </a:ext>
            </a:extLst>
          </p:cNvPr>
          <p:cNvCxnSpPr>
            <a:cxnSpLocks/>
            <a:stCxn id="28" idx="2"/>
          </p:cNvCxnSpPr>
          <p:nvPr/>
        </p:nvCxnSpPr>
        <p:spPr>
          <a:xfrm rot="16200000" flipH="1">
            <a:off x="3233598" y="3765565"/>
            <a:ext cx="372558" cy="355760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1637846" y="4015584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39B224-507A-47D6-BBF7-53865A816CE0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1637846" y="4699505"/>
            <a:ext cx="3227" cy="28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92730A0D-62B4-4ADB-AD91-B2286699319B}"/>
              </a:ext>
            </a:extLst>
          </p:cNvPr>
          <p:cNvSpPr/>
          <p:nvPr/>
        </p:nvSpPr>
        <p:spPr>
          <a:xfrm>
            <a:off x="6176982" y="4944368"/>
            <a:ext cx="1810683" cy="455689"/>
          </a:xfrm>
          <a:prstGeom prst="wedgeRectCallout">
            <a:avLst>
              <a:gd name="adj1" fmla="val -66539"/>
              <a:gd name="adj2" fmla="val 10406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FM wave is transmitter to air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5198682" y="5037890"/>
            <a:ext cx="547094" cy="1324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D65AA1-7AB1-4F75-8285-1A43205F6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545" y="1084866"/>
            <a:ext cx="3057654" cy="32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72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3486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74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83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33814-E122-4B4D-83FE-3634E7530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689" y="1542980"/>
            <a:ext cx="3607724" cy="360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6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AFF172-900D-41D5-B063-EC37A49DA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877" y="1625342"/>
            <a:ext cx="3134347" cy="31343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37A340-06EC-4DDB-AAC9-9C64AEB6B044}"/>
              </a:ext>
            </a:extLst>
          </p:cNvPr>
          <p:cNvSpPr txBox="1"/>
          <p:nvPr/>
        </p:nvSpPr>
        <p:spPr>
          <a:xfrm>
            <a:off x="6338717" y="4792439"/>
            <a:ext cx="3976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Provides FM demodulation and automatic gain control (AGC)</a:t>
            </a:r>
          </a:p>
        </p:txBody>
      </p:sp>
    </p:spTree>
    <p:extLst>
      <p:ext uri="{BB962C8B-B14F-4D97-AF65-F5344CB8AC3E}">
        <p14:creationId xmlns:p14="http://schemas.microsoft.com/office/powerpoint/2010/main" val="3780791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FATOOOO GELCEK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06484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EO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COO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İrem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COŞKUN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AF981A-DFFB-4BFB-8036-E991B606B2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40" y="1685056"/>
            <a:ext cx="3812218" cy="2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80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7ACB84-E044-49F4-AA1D-14B59898F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40" y="1685056"/>
            <a:ext cx="3812218" cy="2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33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72E71E-9A83-4222-919C-A797A910A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40" y="1685056"/>
            <a:ext cx="3812218" cy="2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96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1FF8-B79A-41BF-B857-F6C4A0BF1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25" y="1666006"/>
            <a:ext cx="2675111" cy="23540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C50F2C-0C4C-418F-ACB5-96E7E60A6746}"/>
              </a:ext>
            </a:extLst>
          </p:cNvPr>
          <p:cNvSpPr txBox="1"/>
          <p:nvPr/>
        </p:nvSpPr>
        <p:spPr>
          <a:xfrm>
            <a:off x="7224688" y="4192415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Frequency = 1/Period</a:t>
            </a:r>
          </a:p>
        </p:txBody>
      </p:sp>
    </p:spTree>
    <p:extLst>
      <p:ext uri="{BB962C8B-B14F-4D97-AF65-F5344CB8AC3E}">
        <p14:creationId xmlns:p14="http://schemas.microsoft.com/office/powerpoint/2010/main" val="4122795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55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684592" y="4397038"/>
            <a:ext cx="2160427" cy="489628"/>
          </a:xfrm>
          <a:prstGeom prst="wedgeRectCallout">
            <a:avLst>
              <a:gd name="adj1" fmla="val -78056"/>
              <a:gd name="adj2" fmla="val 1558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 based on received frequency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8D4E698-C6A4-41CA-B09B-A7C7349D2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3940" y="2184465"/>
            <a:ext cx="2629593" cy="19957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3B9C79-F3CE-44BD-8DBD-96A9F484250C}"/>
              </a:ext>
            </a:extLst>
          </p:cNvPr>
          <p:cNvSpPr txBox="1"/>
          <p:nvPr/>
        </p:nvSpPr>
        <p:spPr>
          <a:xfrm>
            <a:off x="9780254" y="2128530"/>
            <a:ext cx="1383584" cy="1900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1st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2nd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3rd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4th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5th command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0E917C-73FD-4109-9E98-FE77721B47DC}"/>
              </a:ext>
            </a:extLst>
          </p:cNvPr>
          <p:cNvSpPr txBox="1"/>
          <p:nvPr/>
        </p:nvSpPr>
        <p:spPr>
          <a:xfrm>
            <a:off x="6832523" y="2166307"/>
            <a:ext cx="44888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f1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f2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f3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f4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f5</a:t>
            </a:r>
          </a:p>
          <a:p>
            <a:pPr>
              <a:lnSpc>
                <a:spcPct val="150000"/>
              </a:lnSpc>
            </a:pP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89079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684592" y="4397038"/>
            <a:ext cx="2160427" cy="489628"/>
          </a:xfrm>
          <a:prstGeom prst="wedgeRectCallout">
            <a:avLst>
              <a:gd name="adj1" fmla="val -78056"/>
              <a:gd name="adj2" fmla="val 155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 based on received frequency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39B224-507A-47D6-BBF7-53865A816CE0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298467" y="4768793"/>
            <a:ext cx="3227" cy="28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F2CBD57-22B0-495E-94B7-B545B721C53C}"/>
              </a:ext>
            </a:extLst>
          </p:cNvPr>
          <p:cNvSpPr/>
          <p:nvPr/>
        </p:nvSpPr>
        <p:spPr>
          <a:xfrm>
            <a:off x="1561407" y="5041785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2551178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684592" y="4397038"/>
            <a:ext cx="2160427" cy="489628"/>
          </a:xfrm>
          <a:prstGeom prst="wedgeRectCallout">
            <a:avLst>
              <a:gd name="adj1" fmla="val -78056"/>
              <a:gd name="adj2" fmla="val 155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 based on received frequency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39B224-507A-47D6-BBF7-53865A816CE0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298467" y="4768793"/>
            <a:ext cx="3227" cy="28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F2CBD57-22B0-495E-94B7-B545B721C53C}"/>
              </a:ext>
            </a:extLst>
          </p:cNvPr>
          <p:cNvSpPr/>
          <p:nvPr/>
        </p:nvSpPr>
        <p:spPr>
          <a:xfrm>
            <a:off x="1561407" y="5041785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39617C47-9477-4A05-A018-0290477732B8}"/>
              </a:ext>
            </a:extLst>
          </p:cNvPr>
          <p:cNvSpPr/>
          <p:nvPr/>
        </p:nvSpPr>
        <p:spPr>
          <a:xfrm>
            <a:off x="3684592" y="5136461"/>
            <a:ext cx="2157198" cy="288552"/>
          </a:xfrm>
          <a:prstGeom prst="wedgeRectCallout">
            <a:avLst>
              <a:gd name="adj1" fmla="val -77292"/>
              <a:gd name="adj2" fmla="val 4144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executed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43DF13-628E-4BDD-A5B3-E2A3888B37B8}"/>
              </a:ext>
            </a:extLst>
          </p:cNvPr>
          <p:cNvSpPr/>
          <p:nvPr/>
        </p:nvSpPr>
        <p:spPr>
          <a:xfrm>
            <a:off x="6953646" y="2764499"/>
            <a:ext cx="3453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 AHEAD!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0619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7A9D572B-74B9-4C37-87C7-0588756DDE50}"/>
              </a:ext>
            </a:extLst>
          </p:cNvPr>
          <p:cNvSpPr txBox="1">
            <a:spLocks/>
          </p:cNvSpPr>
          <p:nvPr/>
        </p:nvSpPr>
        <p:spPr>
          <a:xfrm>
            <a:off x="795020" y="873125"/>
            <a:ext cx="10601960" cy="412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Visual Information Transmission</a:t>
            </a:r>
            <a:r>
              <a:rPr lang="tr-T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b="1" dirty="0" err="1">
                <a:latin typeface="Calibri" panose="020F0502020204030204" pitchFamily="34" charset="0"/>
                <a:cs typeface="Calibri" panose="020F0502020204030204" pitchFamily="34" charset="0"/>
              </a:rPr>
              <a:t>Part</a:t>
            </a:r>
            <a:r>
              <a:rPr lang="tr-TR" b="1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Communication Subsystem </a:t>
            </a:r>
            <a:endParaRPr lang="tr-T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tr-T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b="1" dirty="0" err="1">
                <a:latin typeface="Calibri" panose="020F0502020204030204" pitchFamily="34" charset="0"/>
                <a:cs typeface="Calibri" panose="020F0502020204030204" pitchFamily="34" charset="0"/>
              </a:rPr>
              <a:t>Power</a:t>
            </a:r>
            <a:r>
              <a:rPr lang="tr-T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b="1" dirty="0" err="1">
                <a:latin typeface="Calibri" panose="020F0502020204030204" pitchFamily="34" charset="0"/>
                <a:cs typeface="Calibri" panose="020F0502020204030204" pitchFamily="34" charset="0"/>
              </a:rPr>
              <a:t>Supply</a:t>
            </a:r>
            <a:r>
              <a:rPr lang="tr-TR" b="1" dirty="0">
                <a:latin typeface="Calibri" panose="020F0502020204030204" pitchFamily="34" charset="0"/>
                <a:cs typeface="Calibri" panose="020F0502020204030204" pitchFamily="34" charset="0"/>
              </a:rPr>
              <a:t> Subsystem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</a:t>
            </a:r>
            <a:r>
              <a:rPr lang="tr-TR" dirty="0"/>
              <a:t>i</a:t>
            </a:r>
            <a:r>
              <a:rPr lang="en-US" dirty="0" err="1"/>
              <a:t>ndustry’s</a:t>
            </a:r>
            <a:r>
              <a:rPr lang="en-US" dirty="0"/>
              <a:t>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34791150-E03C-4479-92B7-7AAE0DAF128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7747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Communication Subsystem</a:t>
            </a:r>
            <a:r>
              <a:rPr lang="tr-TR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Visual Information Transmission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2899E5DD-7F61-4C42-961C-70F9B08EAE92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/>
              <a:t>The system must;</a:t>
            </a:r>
          </a:p>
          <a:p>
            <a:r>
              <a:rPr lang="tr-TR"/>
              <a:t>Transfer all necessary information,</a:t>
            </a:r>
          </a:p>
          <a:p>
            <a:r>
              <a:rPr lang="tr-TR"/>
              <a:t>Introduce minimum transmission delay,</a:t>
            </a:r>
          </a:p>
          <a:p>
            <a:r>
              <a:rPr lang="tr-TR"/>
              <a:t>Provide stable flow of information,</a:t>
            </a:r>
          </a:p>
          <a:p>
            <a:r>
              <a:rPr lang="tr-TR"/>
              <a:t>Inexpensive.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49C4169D-B5A2-4DBF-A718-70AF8705F5ED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>
                <a:latin typeface="+mn-lt"/>
              </a:rPr>
              <a:t>Main Plan</a:t>
            </a:r>
            <a:endParaRPr lang="tr-TR" dirty="0">
              <a:latin typeface="+mn-lt"/>
            </a:endParaRPr>
          </a:p>
        </p:txBody>
      </p:sp>
      <p:pic>
        <p:nvPicPr>
          <p:cNvPr id="12" name="İçerik Yer Tutucusu 3" descr="AKK KC03 Transmitter ile ilgili gÃ¶rsel sonucu">
            <a:extLst>
              <a:ext uri="{FF2B5EF4-FFF2-40B4-BE49-F238E27FC236}">
                <a16:creationId xmlns:a16="http://schemas.microsoft.com/office/drawing/2014/main" id="{316DBA40-7A61-485F-80BD-C8EEED6D2B2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6368"/>
            <a:ext cx="4351338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1A7B2567-6A26-4CB7-BAC1-1D2E820EC37A}"/>
              </a:ext>
            </a:extLst>
          </p:cNvPr>
          <p:cNvSpPr txBox="1"/>
          <p:nvPr/>
        </p:nvSpPr>
        <p:spPr>
          <a:xfrm>
            <a:off x="203200" y="5477212"/>
            <a:ext cx="539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AKK KC03 FPV Camera with 600MW Transmitter (n.d.). Retrieved from </a:t>
            </a:r>
            <a:r>
              <a:rPr lang="en-US" u="sng" dirty="0">
                <a:hlinkClick r:id="rId6"/>
              </a:rPr>
              <a:t>https://www.akktek.com/akk-kc03.html</a:t>
            </a:r>
            <a:endParaRPr lang="tr-TR" dirty="0"/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76F0D15-4258-47A9-81FA-650DA1548D0B}"/>
              </a:ext>
            </a:extLst>
          </p:cNvPr>
          <p:cNvSpPr txBox="1"/>
          <p:nvPr/>
        </p:nvSpPr>
        <p:spPr>
          <a:xfrm>
            <a:off x="381000" y="1231702"/>
            <a:ext cx="498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FPV </a:t>
            </a:r>
            <a:r>
              <a:rPr lang="tr-TR" sz="2400" dirty="0" err="1"/>
              <a:t>Camera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600mW </a:t>
            </a:r>
            <a:r>
              <a:rPr lang="tr-TR" sz="2400" dirty="0" err="1"/>
              <a:t>transmitter</a:t>
            </a:r>
            <a:endParaRPr lang="tr-TR" sz="2400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5076ABA5-5B55-4CF4-A944-F581FA58AE81}"/>
              </a:ext>
            </a:extLst>
          </p:cNvPr>
          <p:cNvSpPr txBox="1"/>
          <p:nvPr/>
        </p:nvSpPr>
        <p:spPr>
          <a:xfrm>
            <a:off x="6228080" y="2177326"/>
            <a:ext cx="5125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tr-TR" sz="2400" dirty="0" err="1"/>
              <a:t>This</a:t>
            </a:r>
            <a:r>
              <a:rPr lang="tr-TR" sz="2400" dirty="0"/>
              <a:t> </a:t>
            </a:r>
            <a:r>
              <a:rPr lang="tr-TR" sz="2400" dirty="0" err="1"/>
              <a:t>module</a:t>
            </a:r>
            <a:r>
              <a:rPr lang="tr-TR" sz="2400" dirty="0"/>
              <a:t> </a:t>
            </a:r>
            <a:r>
              <a:rPr lang="tr-TR" sz="2400" dirty="0" err="1"/>
              <a:t>provide</a:t>
            </a:r>
            <a:r>
              <a:rPr lang="tr-TR" sz="2400" dirty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H</a:t>
            </a:r>
            <a:r>
              <a:rPr lang="en-US" sz="2400" dirty="0" err="1"/>
              <a:t>igh</a:t>
            </a:r>
            <a:r>
              <a:rPr lang="en-US" sz="2400" dirty="0"/>
              <a:t> quality video acquisition and transmission </a:t>
            </a: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A</a:t>
            </a:r>
            <a:r>
              <a:rPr lang="en-US" sz="2400" dirty="0" err="1"/>
              <a:t>pproximately</a:t>
            </a:r>
            <a:r>
              <a:rPr lang="en-US" sz="2400" dirty="0"/>
              <a:t> zero delay</a:t>
            </a:r>
            <a:endParaRPr lang="tr-T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Stable</a:t>
            </a:r>
            <a:r>
              <a:rPr lang="tr-TR" sz="2400" dirty="0"/>
              <a:t> video </a:t>
            </a:r>
            <a:r>
              <a:rPr lang="tr-TR" sz="2400" dirty="0" err="1"/>
              <a:t>stream</a:t>
            </a:r>
            <a:r>
              <a:rPr lang="tr-TR" sz="2400" dirty="0"/>
              <a:t> </a:t>
            </a:r>
            <a:r>
              <a:rPr lang="tr-TR" sz="2400" dirty="0" err="1"/>
              <a:t>over</a:t>
            </a:r>
            <a:r>
              <a:rPr lang="tr-TR" sz="2400" dirty="0"/>
              <a:t> 30+ </a:t>
            </a:r>
            <a:r>
              <a:rPr lang="tr-TR" sz="2400" dirty="0" err="1"/>
              <a:t>meter</a:t>
            </a: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L</a:t>
            </a:r>
            <a:r>
              <a:rPr lang="en-US" sz="2400" dirty="0"/>
              <a:t>ow cost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6" descr="wireless receiver symbol ile ilgili gÃ¶rsel sonucu">
            <a:extLst>
              <a:ext uri="{FF2B5EF4-FFF2-40B4-BE49-F238E27FC236}">
                <a16:creationId xmlns:a16="http://schemas.microsoft.com/office/drawing/2014/main" id="{DF424377-B7DB-4348-82CD-3EEA783AA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80" y="1466150"/>
            <a:ext cx="866140" cy="86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wifi png ile ilgili gÃ¶rsel sonucu">
            <a:extLst>
              <a:ext uri="{FF2B5EF4-FFF2-40B4-BE49-F238E27FC236}">
                <a16:creationId xmlns:a16="http://schemas.microsoft.com/office/drawing/2014/main" id="{828C649A-5468-4B79-B468-E448276D5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29760" y="1820479"/>
            <a:ext cx="934720" cy="9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Unvan 1">
            <a:extLst>
              <a:ext uri="{FF2B5EF4-FFF2-40B4-BE49-F238E27FC236}">
                <a16:creationId xmlns:a16="http://schemas.microsoft.com/office/drawing/2014/main" id="{6E66C8B0-DCDF-4EF0-A9D4-3ACEE8AA4EC9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Backup Plan</a:t>
            </a:r>
          </a:p>
        </p:txBody>
      </p:sp>
      <p:sp>
        <p:nvSpPr>
          <p:cNvPr id="38" name="Dikdörtgen: Yuvarlatılmış Köşeler 37">
            <a:extLst>
              <a:ext uri="{FF2B5EF4-FFF2-40B4-BE49-F238E27FC236}">
                <a16:creationId xmlns:a16="http://schemas.microsoft.com/office/drawing/2014/main" id="{47FC8D57-6B12-4625-80D4-D08BC63A2A75}"/>
              </a:ext>
            </a:extLst>
          </p:cNvPr>
          <p:cNvSpPr/>
          <p:nvPr/>
        </p:nvSpPr>
        <p:spPr>
          <a:xfrm>
            <a:off x="995680" y="2062480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capture</a:t>
            </a:r>
            <a:r>
              <a:rPr lang="tr-TR" dirty="0"/>
              <a:t> of </a:t>
            </a:r>
            <a:r>
              <a:rPr lang="tr-TR" dirty="0" err="1"/>
              <a:t>Camera</a:t>
            </a:r>
            <a:endParaRPr lang="tr-TR" dirty="0"/>
          </a:p>
        </p:txBody>
      </p:sp>
      <p:sp>
        <p:nvSpPr>
          <p:cNvPr id="39" name="Dikdörtgen: Yuvarlatılmış Köşeler 38">
            <a:extLst>
              <a:ext uri="{FF2B5EF4-FFF2-40B4-BE49-F238E27FC236}">
                <a16:creationId xmlns:a16="http://schemas.microsoft.com/office/drawing/2014/main" id="{00DEDE56-B8DE-4C8A-A470-D729799A7557}"/>
              </a:ext>
            </a:extLst>
          </p:cNvPr>
          <p:cNvSpPr/>
          <p:nvPr/>
        </p:nvSpPr>
        <p:spPr>
          <a:xfrm>
            <a:off x="995680" y="3649863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Image </a:t>
            </a:r>
            <a:r>
              <a:rPr lang="tr-TR" dirty="0" err="1"/>
              <a:t>Processing</a:t>
            </a:r>
            <a:endParaRPr lang="tr-TR" dirty="0"/>
          </a:p>
        </p:txBody>
      </p:sp>
      <p:grpSp>
        <p:nvGrpSpPr>
          <p:cNvPr id="40" name="Grup 39">
            <a:extLst>
              <a:ext uri="{FF2B5EF4-FFF2-40B4-BE49-F238E27FC236}">
                <a16:creationId xmlns:a16="http://schemas.microsoft.com/office/drawing/2014/main" id="{C399C3E4-5ECF-470B-9066-91A3BD3C5150}"/>
              </a:ext>
            </a:extLst>
          </p:cNvPr>
          <p:cNvGrpSpPr/>
          <p:nvPr/>
        </p:nvGrpSpPr>
        <p:grpSpPr>
          <a:xfrm>
            <a:off x="3159760" y="3649863"/>
            <a:ext cx="1615440" cy="1080000"/>
            <a:chOff x="5100320" y="2062480"/>
            <a:chExt cx="1615440" cy="1080000"/>
          </a:xfrm>
          <a:solidFill>
            <a:schemeClr val="tx2">
              <a:lumMod val="75000"/>
            </a:schemeClr>
          </a:solidFill>
        </p:grpSpPr>
        <p:sp>
          <p:nvSpPr>
            <p:cNvPr id="41" name="Dikdörtgen: Yuvarlatılmış Köşeler 40">
              <a:extLst>
                <a:ext uri="{FF2B5EF4-FFF2-40B4-BE49-F238E27FC236}">
                  <a16:creationId xmlns:a16="http://schemas.microsoft.com/office/drawing/2014/main" id="{3B765BE8-9484-4241-B82C-F9358445E29D}"/>
                </a:ext>
              </a:extLst>
            </p:cNvPr>
            <p:cNvSpPr/>
            <p:nvPr/>
          </p:nvSpPr>
          <p:spPr>
            <a:xfrm>
              <a:off x="5100320" y="2062480"/>
              <a:ext cx="1615440" cy="360000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1</a:t>
              </a:r>
            </a:p>
          </p:txBody>
        </p:sp>
        <p:sp>
          <p:nvSpPr>
            <p:cNvPr id="42" name="Dikdörtgen: Yuvarlatılmış Köşeler 41">
              <a:extLst>
                <a:ext uri="{FF2B5EF4-FFF2-40B4-BE49-F238E27FC236}">
                  <a16:creationId xmlns:a16="http://schemas.microsoft.com/office/drawing/2014/main" id="{85F8E5C2-D845-4900-80A9-CDE3D19A0305}"/>
                </a:ext>
              </a:extLst>
            </p:cNvPr>
            <p:cNvSpPr/>
            <p:nvPr/>
          </p:nvSpPr>
          <p:spPr>
            <a:xfrm>
              <a:off x="5100320" y="2422480"/>
              <a:ext cx="1615440" cy="360000"/>
            </a:xfrm>
            <a:prstGeom prst="roundRect">
              <a:avLst>
                <a:gd name="adj" fmla="val 420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2</a:t>
              </a:r>
            </a:p>
          </p:txBody>
        </p:sp>
        <p:sp>
          <p:nvSpPr>
            <p:cNvPr id="43" name="Dikdörtgen: Yuvarlatılmış Köşeler 42">
              <a:extLst>
                <a:ext uri="{FF2B5EF4-FFF2-40B4-BE49-F238E27FC236}">
                  <a16:creationId xmlns:a16="http://schemas.microsoft.com/office/drawing/2014/main" id="{83EA41AD-9694-410C-AD45-0F5A3BAD9A40}"/>
                </a:ext>
              </a:extLst>
            </p:cNvPr>
            <p:cNvSpPr/>
            <p:nvPr/>
          </p:nvSpPr>
          <p:spPr>
            <a:xfrm>
              <a:off x="5100320" y="2782480"/>
              <a:ext cx="1615440" cy="360000"/>
            </a:xfrm>
            <a:prstGeom prst="roundRect">
              <a:avLst>
                <a:gd name="adj" fmla="val 44889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3</a:t>
              </a:r>
            </a:p>
          </p:txBody>
        </p:sp>
      </p:grpSp>
      <p:sp>
        <p:nvSpPr>
          <p:cNvPr id="44" name="Dikdörtgen: Yuvarlatılmış Köşeler 43">
            <a:extLst>
              <a:ext uri="{FF2B5EF4-FFF2-40B4-BE49-F238E27FC236}">
                <a16:creationId xmlns:a16="http://schemas.microsoft.com/office/drawing/2014/main" id="{5EBE278C-AD2B-4B75-9BDB-21C738E9486B}"/>
              </a:ext>
            </a:extLst>
          </p:cNvPr>
          <p:cNvSpPr/>
          <p:nvPr/>
        </p:nvSpPr>
        <p:spPr>
          <a:xfrm>
            <a:off x="3159760" y="2128137"/>
            <a:ext cx="161544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Visual</a:t>
            </a:r>
          </a:p>
          <a:p>
            <a:pPr algn="ctr"/>
            <a:r>
              <a:rPr lang="en-US" dirty="0"/>
              <a:t>Information Transmitter</a:t>
            </a:r>
          </a:p>
        </p:txBody>
      </p:sp>
      <p:sp>
        <p:nvSpPr>
          <p:cNvPr id="45" name="Dikdörtgen: Yuvarlatılmış Köşeler 44">
            <a:extLst>
              <a:ext uri="{FF2B5EF4-FFF2-40B4-BE49-F238E27FC236}">
                <a16:creationId xmlns:a16="http://schemas.microsoft.com/office/drawing/2014/main" id="{5A38B502-97FC-4D85-B5F3-31CB51FB2744}"/>
              </a:ext>
            </a:extLst>
          </p:cNvPr>
          <p:cNvSpPr/>
          <p:nvPr/>
        </p:nvSpPr>
        <p:spPr>
          <a:xfrm>
            <a:off x="6421120" y="2095309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Visual</a:t>
            </a:r>
          </a:p>
          <a:p>
            <a:pPr algn="ctr"/>
            <a:r>
              <a:rPr lang="en-US" dirty="0"/>
              <a:t>Information </a:t>
            </a:r>
            <a:r>
              <a:rPr lang="tr-TR" dirty="0" err="1"/>
              <a:t>Receiver</a:t>
            </a:r>
            <a:endParaRPr lang="en-US" dirty="0"/>
          </a:p>
        </p:txBody>
      </p:sp>
      <p:sp>
        <p:nvSpPr>
          <p:cNvPr id="46" name="Dikdörtgen: Yuvarlatılmış Köşeler 45">
            <a:extLst>
              <a:ext uri="{FF2B5EF4-FFF2-40B4-BE49-F238E27FC236}">
                <a16:creationId xmlns:a16="http://schemas.microsoft.com/office/drawing/2014/main" id="{3984A912-BD56-44E6-9CB0-4538259D8D83}"/>
              </a:ext>
            </a:extLst>
          </p:cNvPr>
          <p:cNvSpPr/>
          <p:nvPr/>
        </p:nvSpPr>
        <p:spPr>
          <a:xfrm>
            <a:off x="6426200" y="3648343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Visual </a:t>
            </a:r>
            <a:r>
              <a:rPr lang="tr-TR" dirty="0" err="1"/>
              <a:t>Rebuilt</a:t>
            </a:r>
            <a:endParaRPr lang="en-US" dirty="0"/>
          </a:p>
        </p:txBody>
      </p:sp>
      <p:sp>
        <p:nvSpPr>
          <p:cNvPr id="47" name="Dikdörtgen: Yuvarlatılmış Köşeler 46">
            <a:extLst>
              <a:ext uri="{FF2B5EF4-FFF2-40B4-BE49-F238E27FC236}">
                <a16:creationId xmlns:a16="http://schemas.microsoft.com/office/drawing/2014/main" id="{42752332-618C-40C6-BB1F-B5D8B94820BE}"/>
              </a:ext>
            </a:extLst>
          </p:cNvPr>
          <p:cNvSpPr/>
          <p:nvPr/>
        </p:nvSpPr>
        <p:spPr>
          <a:xfrm>
            <a:off x="8707120" y="2631668"/>
            <a:ext cx="2133600" cy="15946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dirty="0" err="1"/>
              <a:t>Screen</a:t>
            </a:r>
            <a:endParaRPr lang="en-US" sz="2400" dirty="0"/>
          </a:p>
        </p:txBody>
      </p:sp>
      <p:sp>
        <p:nvSpPr>
          <p:cNvPr id="48" name="Ok: Aşağı 47">
            <a:extLst>
              <a:ext uri="{FF2B5EF4-FFF2-40B4-BE49-F238E27FC236}">
                <a16:creationId xmlns:a16="http://schemas.microsoft.com/office/drawing/2014/main" id="{3A3994A5-4015-42F1-8099-2580339D9F4E}"/>
              </a:ext>
            </a:extLst>
          </p:cNvPr>
          <p:cNvSpPr/>
          <p:nvPr/>
        </p:nvSpPr>
        <p:spPr>
          <a:xfrm>
            <a:off x="1554480" y="3208137"/>
            <a:ext cx="406400" cy="3778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Ok: Sağ 48">
            <a:extLst>
              <a:ext uri="{FF2B5EF4-FFF2-40B4-BE49-F238E27FC236}">
                <a16:creationId xmlns:a16="http://schemas.microsoft.com/office/drawing/2014/main" id="{3FAD4917-C0FE-4818-892B-ED27C2816248}"/>
              </a:ext>
            </a:extLst>
          </p:cNvPr>
          <p:cNvSpPr/>
          <p:nvPr/>
        </p:nvSpPr>
        <p:spPr>
          <a:xfrm>
            <a:off x="2631440" y="3715521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Ok: Sağ 49">
            <a:extLst>
              <a:ext uri="{FF2B5EF4-FFF2-40B4-BE49-F238E27FC236}">
                <a16:creationId xmlns:a16="http://schemas.microsoft.com/office/drawing/2014/main" id="{5FDA2F9F-DC57-40C1-AF44-10DD7B75865A}"/>
              </a:ext>
            </a:extLst>
          </p:cNvPr>
          <p:cNvSpPr/>
          <p:nvPr/>
        </p:nvSpPr>
        <p:spPr>
          <a:xfrm>
            <a:off x="2631440" y="4041172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1" name="Ok: Sağ 50">
            <a:extLst>
              <a:ext uri="{FF2B5EF4-FFF2-40B4-BE49-F238E27FC236}">
                <a16:creationId xmlns:a16="http://schemas.microsoft.com/office/drawing/2014/main" id="{DB9F543E-73F1-4374-BF78-639277C7D53C}"/>
              </a:ext>
            </a:extLst>
          </p:cNvPr>
          <p:cNvSpPr/>
          <p:nvPr/>
        </p:nvSpPr>
        <p:spPr>
          <a:xfrm>
            <a:off x="2616200" y="4366824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2" name="Ok: Yukarı 51">
            <a:extLst>
              <a:ext uri="{FF2B5EF4-FFF2-40B4-BE49-F238E27FC236}">
                <a16:creationId xmlns:a16="http://schemas.microsoft.com/office/drawing/2014/main" id="{B6EB030B-ECEB-42CB-B563-D70FFC42392D}"/>
              </a:ext>
            </a:extLst>
          </p:cNvPr>
          <p:cNvSpPr/>
          <p:nvPr/>
        </p:nvSpPr>
        <p:spPr>
          <a:xfrm>
            <a:off x="3784600" y="3249000"/>
            <a:ext cx="406400" cy="296160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3" name="Ok: Aşağı 52">
            <a:extLst>
              <a:ext uri="{FF2B5EF4-FFF2-40B4-BE49-F238E27FC236}">
                <a16:creationId xmlns:a16="http://schemas.microsoft.com/office/drawing/2014/main" id="{7CD28DB0-C26E-42D2-8D9D-6809868F8C03}"/>
              </a:ext>
            </a:extLst>
          </p:cNvPr>
          <p:cNvSpPr/>
          <p:nvPr/>
        </p:nvSpPr>
        <p:spPr>
          <a:xfrm>
            <a:off x="6964680" y="3224420"/>
            <a:ext cx="406400" cy="3778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4" name="Ok: Yukarı 53">
            <a:extLst>
              <a:ext uri="{FF2B5EF4-FFF2-40B4-BE49-F238E27FC236}">
                <a16:creationId xmlns:a16="http://schemas.microsoft.com/office/drawing/2014/main" id="{655BEE03-21D0-4A08-9F58-459BDABECAED}"/>
              </a:ext>
            </a:extLst>
          </p:cNvPr>
          <p:cNvSpPr/>
          <p:nvPr/>
        </p:nvSpPr>
        <p:spPr>
          <a:xfrm rot="3924492">
            <a:off x="8036561" y="3561992"/>
            <a:ext cx="538480" cy="591256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5" name="Dikdörtgen: Yuvarlatılmış Köşeler 54">
            <a:extLst>
              <a:ext uri="{FF2B5EF4-FFF2-40B4-BE49-F238E27FC236}">
                <a16:creationId xmlns:a16="http://schemas.microsoft.com/office/drawing/2014/main" id="{B76E359B-E0D3-4DA7-BA12-8886EAC34EFC}"/>
              </a:ext>
            </a:extLst>
          </p:cNvPr>
          <p:cNvSpPr/>
          <p:nvPr/>
        </p:nvSpPr>
        <p:spPr>
          <a:xfrm>
            <a:off x="833120" y="1412241"/>
            <a:ext cx="4531360" cy="3891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6" name="Dikdörtgen: Yuvarlatılmış Köşeler 55">
            <a:extLst>
              <a:ext uri="{FF2B5EF4-FFF2-40B4-BE49-F238E27FC236}">
                <a16:creationId xmlns:a16="http://schemas.microsoft.com/office/drawing/2014/main" id="{55E015E9-8D45-47DF-A6F8-801A15FB075E}"/>
              </a:ext>
            </a:extLst>
          </p:cNvPr>
          <p:cNvSpPr/>
          <p:nvPr/>
        </p:nvSpPr>
        <p:spPr>
          <a:xfrm>
            <a:off x="5806440" y="1412240"/>
            <a:ext cx="5252720" cy="38906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7" name="Metin kutusu 56">
            <a:extLst>
              <a:ext uri="{FF2B5EF4-FFF2-40B4-BE49-F238E27FC236}">
                <a16:creationId xmlns:a16="http://schemas.microsoft.com/office/drawing/2014/main" id="{37C4808A-4DF4-4712-891A-F144290AD2AA}"/>
              </a:ext>
            </a:extLst>
          </p:cNvPr>
          <p:cNvSpPr txBox="1"/>
          <p:nvPr/>
        </p:nvSpPr>
        <p:spPr>
          <a:xfrm>
            <a:off x="2552700" y="1554479"/>
            <a:ext cx="108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Robot</a:t>
            </a:r>
          </a:p>
        </p:txBody>
      </p:sp>
      <p:sp>
        <p:nvSpPr>
          <p:cNvPr id="58" name="Metin kutusu 57">
            <a:extLst>
              <a:ext uri="{FF2B5EF4-FFF2-40B4-BE49-F238E27FC236}">
                <a16:creationId xmlns:a16="http://schemas.microsoft.com/office/drawing/2014/main" id="{273442B6-BC4F-4C99-8820-61B4FF33C264}"/>
              </a:ext>
            </a:extLst>
          </p:cNvPr>
          <p:cNvSpPr txBox="1"/>
          <p:nvPr/>
        </p:nvSpPr>
        <p:spPr>
          <a:xfrm>
            <a:off x="7343140" y="1577434"/>
            <a:ext cx="201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Telecontroller</a:t>
            </a:r>
          </a:p>
        </p:txBody>
      </p:sp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74F652B5-B7FA-4F47-B479-DBFD01833EB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>
                <a:latin typeface="+mn-lt"/>
              </a:rPr>
              <a:t>Power Subsystem</a:t>
            </a:r>
            <a:endParaRPr lang="tr-TR" dirty="0">
              <a:latin typeface="+mn-lt"/>
            </a:endParaRP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FE802AB8-7139-4060-8FAD-DB3785EFD25F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best performance this </a:t>
            </a:r>
            <a:r>
              <a:rPr lang="tr-TR"/>
              <a:t>sub</a:t>
            </a:r>
            <a:r>
              <a:rPr lang="en-US"/>
              <a:t>system must</a:t>
            </a:r>
            <a:r>
              <a:rPr lang="tr-TR"/>
              <a:t>:</a:t>
            </a:r>
          </a:p>
          <a:p>
            <a:r>
              <a:rPr lang="tr-TR"/>
              <a:t>Provide isolation between subsystems,</a:t>
            </a:r>
          </a:p>
          <a:p>
            <a:r>
              <a:rPr lang="tr-TR"/>
              <a:t>Provide 5V and 12V supply,</a:t>
            </a:r>
          </a:p>
          <a:p>
            <a:r>
              <a:rPr lang="tr-TR"/>
              <a:t>Lightweight,</a:t>
            </a:r>
          </a:p>
          <a:p>
            <a:r>
              <a:rPr lang="tr-TR"/>
              <a:t>Inexpensive.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5327ED7E-F166-4C19-B651-C018F303E44E}"/>
              </a:ext>
            </a:extLst>
          </p:cNvPr>
          <p:cNvSpPr txBox="1"/>
          <p:nvPr/>
        </p:nvSpPr>
        <p:spPr>
          <a:xfrm>
            <a:off x="381000" y="5164633"/>
            <a:ext cx="535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Li</a:t>
            </a:r>
            <a:r>
              <a:rPr lang="tr-TR" dirty="0"/>
              <a:t>-Po </a:t>
            </a:r>
            <a:r>
              <a:rPr lang="tr-TR" dirty="0" err="1"/>
              <a:t>Battery</a:t>
            </a:r>
            <a:r>
              <a:rPr lang="tr-TR" dirty="0"/>
              <a:t> (</a:t>
            </a:r>
            <a:r>
              <a:rPr lang="tr-TR" dirty="0" err="1"/>
              <a:t>n.d</a:t>
            </a:r>
            <a:r>
              <a:rPr lang="tr-TR" dirty="0"/>
              <a:t>) </a:t>
            </a:r>
            <a:r>
              <a:rPr lang="en-US" dirty="0"/>
              <a:t>Retrieved from</a:t>
            </a:r>
            <a:r>
              <a:rPr lang="tr-TR" dirty="0"/>
              <a:t> </a:t>
            </a:r>
            <a:r>
              <a:rPr lang="en-US" dirty="0"/>
              <a:t>www.motionrc.com/products/admiral-3300mah</a:t>
            </a:r>
            <a:endParaRPr lang="tr-TR" dirty="0"/>
          </a:p>
          <a:p>
            <a:endParaRPr lang="tr-TR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2CE4B671-F557-440C-BF26-46094CF5B5D7}"/>
              </a:ext>
            </a:extLst>
          </p:cNvPr>
          <p:cNvSpPr txBox="1"/>
          <p:nvPr/>
        </p:nvSpPr>
        <p:spPr>
          <a:xfrm>
            <a:off x="381000" y="1231702"/>
            <a:ext cx="498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/>
              <a:t>Lithium-Polymer</a:t>
            </a:r>
            <a:r>
              <a:rPr lang="tr-TR" sz="2400" dirty="0"/>
              <a:t> &amp; </a:t>
            </a:r>
            <a:r>
              <a:rPr lang="tr-TR" sz="2400" dirty="0" err="1"/>
              <a:t>Lithium</a:t>
            </a:r>
            <a:r>
              <a:rPr lang="tr-TR" sz="2400" dirty="0"/>
              <a:t> </a:t>
            </a:r>
            <a:r>
              <a:rPr lang="tr-TR" sz="2400" dirty="0" err="1"/>
              <a:t>Ion</a:t>
            </a:r>
            <a:r>
              <a:rPr lang="tr-TR" sz="2400" dirty="0"/>
              <a:t>  </a:t>
            </a:r>
          </a:p>
        </p:txBody>
      </p:sp>
      <p:pic>
        <p:nvPicPr>
          <p:cNvPr id="13" name="Picture 4" descr="lipo battery ile ilgili gÃ¶rsel sonucu">
            <a:extLst>
              <a:ext uri="{FF2B5EF4-FFF2-40B4-BE49-F238E27FC236}">
                <a16:creationId xmlns:a16="http://schemas.microsoft.com/office/drawing/2014/main" id="{AB5A97F2-6B82-47CF-81B6-1DDC810B4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" y="1796236"/>
            <a:ext cx="4983480" cy="332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ower bank ile ilgili gÃ¶rsel sonucu">
            <a:extLst>
              <a:ext uri="{FF2B5EF4-FFF2-40B4-BE49-F238E27FC236}">
                <a16:creationId xmlns:a16="http://schemas.microsoft.com/office/drawing/2014/main" id="{1CCDFE82-119B-46AD-B5B7-5ED85E142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0" b="22676"/>
          <a:stretch/>
        </p:blipFill>
        <p:spPr bwMode="auto">
          <a:xfrm>
            <a:off x="6906258" y="1796236"/>
            <a:ext cx="4787902" cy="312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C2593B28-9AF3-4CC7-9409-5C7DF6D3EF1F}"/>
              </a:ext>
            </a:extLst>
          </p:cNvPr>
          <p:cNvSpPr txBox="1"/>
          <p:nvPr/>
        </p:nvSpPr>
        <p:spPr>
          <a:xfrm>
            <a:off x="6710680" y="5118556"/>
            <a:ext cx="4983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Li-Ion</a:t>
            </a:r>
            <a:r>
              <a:rPr lang="tr-TR" dirty="0"/>
              <a:t> Powerbank (</a:t>
            </a:r>
            <a:r>
              <a:rPr lang="tr-TR" dirty="0" err="1"/>
              <a:t>n.d</a:t>
            </a:r>
            <a:r>
              <a:rPr lang="tr-TR" dirty="0"/>
              <a:t>) </a:t>
            </a:r>
            <a:r>
              <a:rPr lang="en-US" dirty="0"/>
              <a:t>Retrieved from</a:t>
            </a:r>
            <a:r>
              <a:rPr lang="tr-TR" dirty="0"/>
              <a:t> </a:t>
            </a:r>
            <a:r>
              <a:rPr lang="en-US" dirty="0"/>
              <a:t>www.snapdeal.com/product/asus-blue-zen-power-bank</a:t>
            </a:r>
            <a:endParaRPr lang="tr-TR" dirty="0"/>
          </a:p>
        </p:txBody>
      </p:sp>
      <p:sp>
        <p:nvSpPr>
          <p:cNvPr id="16" name="Unvan 1">
            <a:extLst>
              <a:ext uri="{FF2B5EF4-FFF2-40B4-BE49-F238E27FC236}">
                <a16:creationId xmlns:a16="http://schemas.microsoft.com/office/drawing/2014/main" id="{1A32BAC1-15E6-4888-B816-19930856D010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>
                <a:latin typeface="+mn-lt"/>
              </a:rPr>
              <a:t>Main Plan</a:t>
            </a:r>
          </a:p>
        </p:txBody>
      </p:sp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DACFE98B-8CBD-4701-A5DB-41CFE0022700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Backup</a:t>
            </a:r>
            <a:r>
              <a:rPr lang="tr-TR" dirty="0">
                <a:latin typeface="+mn-lt"/>
              </a:rPr>
              <a:t> Plan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B1167839-3422-4466-95B7-8DB8C1E892FA}"/>
              </a:ext>
            </a:extLst>
          </p:cNvPr>
          <p:cNvSpPr txBox="1"/>
          <p:nvPr/>
        </p:nvSpPr>
        <p:spPr>
          <a:xfrm>
            <a:off x="487680" y="1798320"/>
            <a:ext cx="5608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/>
              <a:t>Isolation</a:t>
            </a:r>
            <a:r>
              <a:rPr lang="tr-TR" sz="2400" dirty="0"/>
              <a:t> </a:t>
            </a:r>
            <a:r>
              <a:rPr lang="tr-TR" sz="2400" dirty="0" err="1"/>
              <a:t>Methods</a:t>
            </a:r>
            <a:r>
              <a:rPr lang="tr-TR" sz="2400" dirty="0"/>
              <a:t>:</a:t>
            </a:r>
          </a:p>
          <a:p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Capacitor</a:t>
            </a:r>
            <a:r>
              <a:rPr lang="tr-TR" sz="2400" dirty="0"/>
              <a:t> </a:t>
            </a:r>
            <a:r>
              <a:rPr lang="tr-TR" sz="2400" dirty="0" err="1"/>
              <a:t>connection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motor </a:t>
            </a:r>
            <a:r>
              <a:rPr lang="tr-TR" sz="2400" dirty="0" err="1"/>
              <a:t>terminals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Choke</a:t>
            </a:r>
            <a:r>
              <a:rPr lang="tr-TR" sz="2400" dirty="0"/>
              <a:t> </a:t>
            </a:r>
            <a:r>
              <a:rPr lang="tr-TR" sz="2400" dirty="0" err="1"/>
              <a:t>Ferrite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Short</a:t>
            </a:r>
            <a:r>
              <a:rPr lang="tr-TR" sz="2400" dirty="0"/>
              <a:t> </a:t>
            </a:r>
            <a:r>
              <a:rPr lang="tr-TR" sz="2400" dirty="0" err="1"/>
              <a:t>twisted</a:t>
            </a:r>
            <a:r>
              <a:rPr lang="tr-TR" sz="2400" dirty="0"/>
              <a:t> motor </a:t>
            </a:r>
            <a:r>
              <a:rPr lang="tr-TR" sz="2400" dirty="0" err="1"/>
              <a:t>cables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High </a:t>
            </a:r>
            <a:r>
              <a:rPr lang="tr-TR" sz="2400" dirty="0" err="1"/>
              <a:t>Pass</a:t>
            </a:r>
            <a:r>
              <a:rPr lang="tr-TR" sz="2400" dirty="0"/>
              <a:t> </a:t>
            </a:r>
            <a:r>
              <a:rPr lang="tr-TR" sz="2400" dirty="0" err="1"/>
              <a:t>filter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supply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Diode</a:t>
            </a:r>
            <a:r>
              <a:rPr lang="tr-TR" sz="2400" dirty="0"/>
              <a:t> </a:t>
            </a:r>
            <a:r>
              <a:rPr lang="tr-TR" sz="2400" dirty="0" err="1"/>
              <a:t>connections</a:t>
            </a:r>
            <a:endParaRPr lang="tr-TR" sz="2400" dirty="0"/>
          </a:p>
        </p:txBody>
      </p:sp>
      <p:pic>
        <p:nvPicPr>
          <p:cNvPr id="13" name="Picture 2" descr="choke ferrite ile ilgili gÃ¶rsel sonucu">
            <a:extLst>
              <a:ext uri="{FF2B5EF4-FFF2-40B4-BE49-F238E27FC236}">
                <a16:creationId xmlns:a16="http://schemas.microsoft.com/office/drawing/2014/main" id="{CA727DC3-081B-47EC-B300-42FECDAB1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4" b="19314"/>
          <a:stretch/>
        </p:blipFill>
        <p:spPr bwMode="auto">
          <a:xfrm>
            <a:off x="6727370" y="771797"/>
            <a:ext cx="3384729" cy="22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406C5BC6-1AC1-4E6C-9D0B-BD13F72BF52C}"/>
              </a:ext>
            </a:extLst>
          </p:cNvPr>
          <p:cNvSpPr txBox="1"/>
          <p:nvPr/>
        </p:nvSpPr>
        <p:spPr>
          <a:xfrm>
            <a:off x="6617917" y="2974623"/>
            <a:ext cx="378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/>
              <a:t>Choke</a:t>
            </a:r>
            <a:r>
              <a:rPr lang="tr-TR" sz="1600" dirty="0"/>
              <a:t> </a:t>
            </a:r>
            <a:r>
              <a:rPr lang="tr-TR" sz="1600" dirty="0" err="1"/>
              <a:t>Ferrite</a:t>
            </a:r>
            <a:r>
              <a:rPr lang="tr-TR" sz="1600" dirty="0"/>
              <a:t> (</a:t>
            </a:r>
            <a:r>
              <a:rPr lang="tr-TR" sz="1600" dirty="0" err="1"/>
              <a:t>n.d</a:t>
            </a:r>
            <a:r>
              <a:rPr lang="tr-TR" sz="1600" dirty="0"/>
              <a:t>.) </a:t>
            </a:r>
            <a:r>
              <a:rPr lang="tr-TR" sz="1600" dirty="0" err="1"/>
              <a:t>retrieved</a:t>
            </a:r>
            <a:r>
              <a:rPr lang="tr-TR" sz="1600" dirty="0"/>
              <a:t> </a:t>
            </a:r>
            <a:r>
              <a:rPr lang="tr-TR" sz="1600" dirty="0" err="1"/>
              <a:t>from</a:t>
            </a:r>
            <a:endParaRPr lang="tr-TR" sz="1600" dirty="0"/>
          </a:p>
          <a:p>
            <a:pPr algn="ctr"/>
            <a:r>
              <a:rPr lang="tr-TR" sz="1600" dirty="0"/>
              <a:t>picclick.com/5pcs-7mm-Noise-Suppressor </a:t>
            </a:r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6A7FBE9D-82E8-4C4D-A750-8C31D78D8FE8}"/>
              </a:ext>
            </a:extLst>
          </p:cNvPr>
          <p:cNvGrpSpPr/>
          <p:nvPr/>
        </p:nvGrpSpPr>
        <p:grpSpPr>
          <a:xfrm>
            <a:off x="6375320" y="3429000"/>
            <a:ext cx="4273421" cy="2657203"/>
            <a:chOff x="6316824" y="3429000"/>
            <a:chExt cx="4273421" cy="2657203"/>
          </a:xfrm>
        </p:grpSpPr>
        <p:grpSp>
          <p:nvGrpSpPr>
            <p:cNvPr id="16" name="Grup 15">
              <a:extLst>
                <a:ext uri="{FF2B5EF4-FFF2-40B4-BE49-F238E27FC236}">
                  <a16:creationId xmlns:a16="http://schemas.microsoft.com/office/drawing/2014/main" id="{4647E39A-9CCC-4E45-9F70-9C3E37AC1B4D}"/>
                </a:ext>
              </a:extLst>
            </p:cNvPr>
            <p:cNvGrpSpPr/>
            <p:nvPr/>
          </p:nvGrpSpPr>
          <p:grpSpPr>
            <a:xfrm>
              <a:off x="6316824" y="3429000"/>
              <a:ext cx="4273421" cy="2220099"/>
              <a:chOff x="6316824" y="3429000"/>
              <a:chExt cx="4273421" cy="2220099"/>
            </a:xfrm>
          </p:grpSpPr>
          <p:pic>
            <p:nvPicPr>
              <p:cNvPr id="18" name="Picture 4" descr="high pass filter ile ilgili gÃ¶rsel sonucu">
                <a:extLst>
                  <a:ext uri="{FF2B5EF4-FFF2-40B4-BE49-F238E27FC236}">
                    <a16:creationId xmlns:a16="http://schemas.microsoft.com/office/drawing/2014/main" id="{1C43CD01-CC23-464D-A778-3D9B182282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77956" y="3429000"/>
                <a:ext cx="3883555" cy="22200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Metin kutusu 18">
                <a:extLst>
                  <a:ext uri="{FF2B5EF4-FFF2-40B4-BE49-F238E27FC236}">
                    <a16:creationId xmlns:a16="http://schemas.microsoft.com/office/drawing/2014/main" id="{E77F246B-A1ED-468A-9D5E-0E6CC0DFBC8B}"/>
                  </a:ext>
                </a:extLst>
              </p:cNvPr>
              <p:cNvSpPr txBox="1"/>
              <p:nvPr/>
            </p:nvSpPr>
            <p:spPr>
              <a:xfrm>
                <a:off x="6316824" y="3812510"/>
                <a:ext cx="795613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dirty="0"/>
                  <a:t>VDD</a:t>
                </a:r>
              </a:p>
              <a:p>
                <a:pPr algn="r"/>
                <a:r>
                  <a:rPr lang="tr-TR" dirty="0" err="1"/>
                  <a:t>supply</a:t>
                </a:r>
                <a:endParaRPr lang="tr-TR" dirty="0"/>
              </a:p>
            </p:txBody>
          </p:sp>
          <p:sp>
            <p:nvSpPr>
              <p:cNvPr id="20" name="Metin kutusu 19">
                <a:extLst>
                  <a:ext uri="{FF2B5EF4-FFF2-40B4-BE49-F238E27FC236}">
                    <a16:creationId xmlns:a16="http://schemas.microsoft.com/office/drawing/2014/main" id="{2661D58B-E8FB-42E2-85E4-1A7FA4B43B0A}"/>
                  </a:ext>
                </a:extLst>
              </p:cNvPr>
              <p:cNvSpPr txBox="1"/>
              <p:nvPr/>
            </p:nvSpPr>
            <p:spPr>
              <a:xfrm>
                <a:off x="9606822" y="3806853"/>
                <a:ext cx="983423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tr-TR" dirty="0"/>
                  <a:t>VDD motor</a:t>
                </a:r>
              </a:p>
            </p:txBody>
          </p:sp>
          <p:sp>
            <p:nvSpPr>
              <p:cNvPr id="21" name="Metin kutusu 20">
                <a:extLst>
                  <a:ext uri="{FF2B5EF4-FFF2-40B4-BE49-F238E27FC236}">
                    <a16:creationId xmlns:a16="http://schemas.microsoft.com/office/drawing/2014/main" id="{F39028CD-DDC3-4738-8E91-BA6EDBE18FD0}"/>
                  </a:ext>
                </a:extLst>
              </p:cNvPr>
              <p:cNvSpPr txBox="1"/>
              <p:nvPr/>
            </p:nvSpPr>
            <p:spPr>
              <a:xfrm>
                <a:off x="6547689" y="5245163"/>
                <a:ext cx="601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dirty="0" err="1"/>
                  <a:t>Gnd</a:t>
                </a:r>
                <a:endParaRPr lang="tr-TR" dirty="0"/>
              </a:p>
            </p:txBody>
          </p:sp>
        </p:grpSp>
        <p:sp>
          <p:nvSpPr>
            <p:cNvPr id="17" name="Metin kutusu 16">
              <a:extLst>
                <a:ext uri="{FF2B5EF4-FFF2-40B4-BE49-F238E27FC236}">
                  <a16:creationId xmlns:a16="http://schemas.microsoft.com/office/drawing/2014/main" id="{82D2E4D2-FD1F-4CA1-A417-491A2D6F2AEB}"/>
                </a:ext>
              </a:extLst>
            </p:cNvPr>
            <p:cNvSpPr txBox="1"/>
            <p:nvPr/>
          </p:nvSpPr>
          <p:spPr>
            <a:xfrm>
              <a:off x="7365374" y="5713572"/>
              <a:ext cx="2108718" cy="372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High </a:t>
              </a:r>
              <a:r>
                <a:rPr lang="tr-TR" dirty="0" err="1"/>
                <a:t>Pass</a:t>
              </a:r>
              <a:r>
                <a:rPr lang="tr-TR" dirty="0"/>
                <a:t> </a:t>
              </a:r>
              <a:r>
                <a:rPr lang="tr-TR" dirty="0" err="1"/>
                <a:t>filter</a:t>
              </a:r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2680199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835444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Cost</a:t>
            </a:r>
            <a:r>
              <a:rPr lang="tr-TR" dirty="0"/>
              <a:t> Analysis</a:t>
            </a:r>
          </a:p>
          <a:p>
            <a:r>
              <a:rPr lang="tr-TR" dirty="0"/>
              <a:t>Time Plan</a:t>
            </a:r>
          </a:p>
          <a:p>
            <a:r>
              <a:rPr lang="tr-TR" dirty="0" err="1"/>
              <a:t>Deliverables</a:t>
            </a:r>
            <a:endParaRPr lang="tr-TR" dirty="0"/>
          </a:p>
          <a:p>
            <a:r>
              <a:rPr lang="tr-TR" dirty="0" err="1"/>
              <a:t>Conclusion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093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Cost</a:t>
            </a:r>
            <a:r>
              <a:rPr lang="tr-TR" dirty="0">
                <a:latin typeface="+mn-lt"/>
              </a:rPr>
              <a:t> Analysis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" name="İçerik Yer Tutucusu 47">
            <a:extLst>
              <a:ext uri="{FF2B5EF4-FFF2-40B4-BE49-F238E27FC236}">
                <a16:creationId xmlns:a16="http://schemas.microsoft.com/office/drawing/2014/main" id="{96DB8770-BBEF-46CE-8CA7-C7BB7146C9B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658318" y="1417954"/>
          <a:ext cx="9020014" cy="4433672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2641703">
                  <a:extLst>
                    <a:ext uri="{9D8B030D-6E8A-4147-A177-3AD203B41FA5}">
                      <a16:colId xmlns:a16="http://schemas.microsoft.com/office/drawing/2014/main" val="3159220288"/>
                    </a:ext>
                  </a:extLst>
                </a:gridCol>
                <a:gridCol w="1865318">
                  <a:extLst>
                    <a:ext uri="{9D8B030D-6E8A-4147-A177-3AD203B41FA5}">
                      <a16:colId xmlns:a16="http://schemas.microsoft.com/office/drawing/2014/main" val="1101938074"/>
                    </a:ext>
                  </a:extLst>
                </a:gridCol>
                <a:gridCol w="2078326">
                  <a:extLst>
                    <a:ext uri="{9D8B030D-6E8A-4147-A177-3AD203B41FA5}">
                      <a16:colId xmlns:a16="http://schemas.microsoft.com/office/drawing/2014/main" val="3970301189"/>
                    </a:ext>
                  </a:extLst>
                </a:gridCol>
                <a:gridCol w="2434667">
                  <a:extLst>
                    <a:ext uri="{9D8B030D-6E8A-4147-A177-3AD203B41FA5}">
                      <a16:colId xmlns:a16="http://schemas.microsoft.com/office/drawing/2014/main" val="2345092666"/>
                    </a:ext>
                  </a:extLst>
                </a:gridCol>
              </a:tblGrid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Materials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Price per each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 Price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3023777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Clone Arduino Uno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13792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Raspberry Pi 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3437033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DC Motors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+1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 / 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46128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Gearbox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351108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Cables &amp; Connectors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nAn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7485602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Battery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734295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Dummy Robot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627160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Balls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$0.25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69928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Chassis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209127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Encoders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325634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Play Field Walls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771243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 Printed Parts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nAn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0477970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FPV Drone Kit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7503458"/>
                  </a:ext>
                </a:extLst>
              </a:tr>
              <a:tr h="53220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Wheels (Standard + Ball)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+ 2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$2 / $1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5361707"/>
                  </a:ext>
                </a:extLst>
              </a:tr>
              <a:tr h="26009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Sum :                                                                              </a:t>
                      </a:r>
                      <a:r>
                        <a:rPr lang="tr-TR" sz="1200" dirty="0">
                          <a:effectLst/>
                        </a:rPr>
                        <a:t>                                       </a:t>
                      </a:r>
                      <a:r>
                        <a:rPr lang="en-US" sz="1200" dirty="0">
                          <a:effectLst/>
                        </a:rPr>
                        <a:t>$195.5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937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594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Time Plan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EEC6F994-2D3F-4941-AE28-353598B136DE}"/>
              </a:ext>
            </a:extLst>
          </p:cNvPr>
          <p:cNvSpPr txBox="1"/>
          <p:nvPr/>
        </p:nvSpPr>
        <p:spPr>
          <a:xfrm>
            <a:off x="1103446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Sep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45A1189-13DA-4EA1-BF04-8151A55FCB6C}"/>
              </a:ext>
            </a:extLst>
          </p:cNvPr>
          <p:cNvSpPr txBox="1"/>
          <p:nvPr/>
        </p:nvSpPr>
        <p:spPr>
          <a:xfrm>
            <a:off x="3292074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Oct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40AB973A-B961-4FA0-9240-E2DBAAB96575}"/>
              </a:ext>
            </a:extLst>
          </p:cNvPr>
          <p:cNvSpPr txBox="1"/>
          <p:nvPr/>
        </p:nvSpPr>
        <p:spPr>
          <a:xfrm>
            <a:off x="5480702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Nov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98108052-24FA-4181-B340-8004703C5D6E}"/>
              </a:ext>
            </a:extLst>
          </p:cNvPr>
          <p:cNvSpPr txBox="1"/>
          <p:nvPr/>
        </p:nvSpPr>
        <p:spPr>
          <a:xfrm>
            <a:off x="7669330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Dec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9A84D22F-2799-40E9-8D4E-FAD48332A0B0}"/>
              </a:ext>
            </a:extLst>
          </p:cNvPr>
          <p:cNvSpPr txBox="1"/>
          <p:nvPr/>
        </p:nvSpPr>
        <p:spPr>
          <a:xfrm>
            <a:off x="9857962" y="3549347"/>
            <a:ext cx="1953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3200" b="1" dirty="0" err="1">
                <a:solidFill>
                  <a:srgbClr val="C00000"/>
                </a:solidFill>
                <a:cs typeface="Arial" pitchFamily="34" charset="0"/>
              </a:rPr>
              <a:t>Today</a:t>
            </a:r>
            <a:endParaRPr lang="ko-KR" altLang="en-US" sz="32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6CD81D66-3D14-43FA-B8B4-82EC1C4B1410}"/>
              </a:ext>
            </a:extLst>
          </p:cNvPr>
          <p:cNvSpPr/>
          <p:nvPr/>
        </p:nvSpPr>
        <p:spPr>
          <a:xfrm>
            <a:off x="2285056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2DCF1C-CE1E-42BA-B6BC-E32A6FC4904C}"/>
              </a:ext>
            </a:extLst>
          </p:cNvPr>
          <p:cNvSpPr/>
          <p:nvPr/>
        </p:nvSpPr>
        <p:spPr>
          <a:xfrm>
            <a:off x="4473684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5E710270-5E34-4B5A-9800-04C536900292}"/>
              </a:ext>
            </a:extLst>
          </p:cNvPr>
          <p:cNvSpPr/>
          <p:nvPr/>
        </p:nvSpPr>
        <p:spPr>
          <a:xfrm>
            <a:off x="6662312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615EA77A-1667-4905-95FA-24DBE74C0252}"/>
              </a:ext>
            </a:extLst>
          </p:cNvPr>
          <p:cNvSpPr/>
          <p:nvPr/>
        </p:nvSpPr>
        <p:spPr>
          <a:xfrm>
            <a:off x="8850940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4D7215ED-ED15-4E2E-AD34-AB68AB1B1719}"/>
              </a:ext>
            </a:extLst>
          </p:cNvPr>
          <p:cNvGrpSpPr/>
          <p:nvPr/>
        </p:nvGrpSpPr>
        <p:grpSpPr>
          <a:xfrm>
            <a:off x="319397" y="4090656"/>
            <a:ext cx="3043963" cy="1416387"/>
            <a:chOff x="309026" y="2811371"/>
            <a:chExt cx="1785691" cy="1062289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DE6035B3-6ECC-4CF4-BFBC-8E2405D4FF6B}"/>
                </a:ext>
              </a:extLst>
            </p:cNvPr>
            <p:cNvSpPr txBox="1"/>
            <p:nvPr/>
          </p:nvSpPr>
          <p:spPr>
            <a:xfrm>
              <a:off x="309026" y="2811371"/>
              <a:ext cx="1734772" cy="530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Company</a:t>
              </a: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Foundation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4E094900-190B-470D-8CEE-DF3C29180F36}"/>
                </a:ext>
              </a:extLst>
            </p:cNvPr>
            <p:cNvSpPr/>
            <p:nvPr/>
          </p:nvSpPr>
          <p:spPr>
            <a:xfrm>
              <a:off x="359945" y="3693660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1DB9B3B5-DDBC-4CCF-8D0C-BB69F7C133DE}"/>
              </a:ext>
            </a:extLst>
          </p:cNvPr>
          <p:cNvGrpSpPr/>
          <p:nvPr/>
        </p:nvGrpSpPr>
        <p:grpSpPr>
          <a:xfrm>
            <a:off x="2998828" y="2570961"/>
            <a:ext cx="2313029" cy="965644"/>
            <a:chOff x="2063141" y="1065139"/>
            <a:chExt cx="1734772" cy="72423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CDE44EA9-FF85-41DE-9216-F6EE356FD843}"/>
                </a:ext>
              </a:extLst>
            </p:cNvPr>
            <p:cNvSpPr txBox="1"/>
            <p:nvPr/>
          </p:nvSpPr>
          <p:spPr>
            <a:xfrm>
              <a:off x="2063141" y="1304624"/>
              <a:ext cx="173477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Business Statement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Evaluation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75ABBE3B-9F2F-453B-9396-B7123EC3E387}"/>
                </a:ext>
              </a:extLst>
            </p:cNvPr>
            <p:cNvSpPr/>
            <p:nvPr/>
          </p:nvSpPr>
          <p:spPr>
            <a:xfrm>
              <a:off x="2063141" y="1065139"/>
              <a:ext cx="1734772" cy="1600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D92AE2C1-5A11-418A-9536-48FF860CCC64}"/>
              </a:ext>
            </a:extLst>
          </p:cNvPr>
          <p:cNvGrpSpPr/>
          <p:nvPr/>
        </p:nvGrpSpPr>
        <p:grpSpPr>
          <a:xfrm>
            <a:off x="4918125" y="4025705"/>
            <a:ext cx="3139193" cy="1448151"/>
            <a:chOff x="421670" y="2818111"/>
            <a:chExt cx="1966284" cy="1086113"/>
          </a:xfrm>
        </p:grpSpPr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D379F7F7-8829-44B6-B067-6D97D4CECD7E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900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Research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Brainstorming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Initial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solution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approaches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F9E72D81-6541-4FFE-BC57-3C086BF63837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Group 26">
            <a:extLst>
              <a:ext uri="{FF2B5EF4-FFF2-40B4-BE49-F238E27FC236}">
                <a16:creationId xmlns:a16="http://schemas.microsoft.com/office/drawing/2014/main" id="{77A0BB80-4177-4B52-B4C5-F4C051704649}"/>
              </a:ext>
            </a:extLst>
          </p:cNvPr>
          <p:cNvGrpSpPr/>
          <p:nvPr/>
        </p:nvGrpSpPr>
        <p:grpSpPr>
          <a:xfrm>
            <a:off x="7253713" y="2578073"/>
            <a:ext cx="2974390" cy="1242644"/>
            <a:chOff x="2063141" y="1065139"/>
            <a:chExt cx="1835586" cy="931983"/>
          </a:xfrm>
        </p:grpSpPr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FE5BE8FD-A027-4FF9-B99A-52A1415B78E4}"/>
                </a:ext>
              </a:extLst>
            </p:cNvPr>
            <p:cNvSpPr txBox="1"/>
            <p:nvPr/>
          </p:nvSpPr>
          <p:spPr>
            <a:xfrm>
              <a:off x="2063141" y="1304624"/>
              <a:ext cx="1835586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Demonstration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phase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Conceptual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4F10F36C-6A1B-4C5E-ADB4-B1F05386D247}"/>
                </a:ext>
              </a:extLst>
            </p:cNvPr>
            <p:cNvSpPr/>
            <p:nvPr/>
          </p:nvSpPr>
          <p:spPr>
            <a:xfrm>
              <a:off x="2063141" y="1065139"/>
              <a:ext cx="1734772" cy="1600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619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126153" y="1367385"/>
            <a:ext cx="4515729" cy="44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0960E-DE0F-4C80-91CB-127A2FAC5DC4}"/>
              </a:ext>
            </a:extLst>
          </p:cNvPr>
          <p:cNvSpPr txBox="1"/>
          <p:nvPr/>
        </p:nvSpPr>
        <p:spPr>
          <a:xfrm>
            <a:off x="5271295" y="2788402"/>
            <a:ext cx="644311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score in the opponents’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defend our own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Control via tele-operator (non-autonomous)</a:t>
            </a:r>
          </a:p>
          <a:p>
            <a:endParaRPr lang="en-US" sz="2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28AA0-B33B-4047-9A1B-D11B0C0B1359}"/>
              </a:ext>
            </a:extLst>
          </p:cNvPr>
          <p:cNvCxnSpPr>
            <a:cxnSpLocks/>
          </p:cNvCxnSpPr>
          <p:nvPr/>
        </p:nvCxnSpPr>
        <p:spPr>
          <a:xfrm>
            <a:off x="4511934" y="2514551"/>
            <a:ext cx="0" cy="214387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5BC547-178F-4FB7-A4F9-BA9EA1F8A051}"/>
              </a:ext>
            </a:extLst>
          </p:cNvPr>
          <p:cNvSpPr txBox="1"/>
          <p:nvPr/>
        </p:nvSpPr>
        <p:spPr>
          <a:xfrm>
            <a:off x="4511934" y="3333248"/>
            <a:ext cx="92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~75 cm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Future</a:t>
            </a:r>
            <a:r>
              <a:rPr lang="tr-TR" dirty="0">
                <a:latin typeface="+mn-lt"/>
              </a:rPr>
              <a:t> </a:t>
            </a:r>
            <a:r>
              <a:rPr lang="tr-TR" dirty="0" err="1">
                <a:latin typeface="+mn-lt"/>
              </a:rPr>
              <a:t>Plans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5580873D-199E-4B80-812D-7CBCB4985600}"/>
              </a:ext>
            </a:extLst>
          </p:cNvPr>
          <p:cNvSpPr txBox="1"/>
          <p:nvPr/>
        </p:nvSpPr>
        <p:spPr>
          <a:xfrm>
            <a:off x="219945" y="3608593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Jan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CB231CF-580A-4C2A-A14D-6DE9AA6A5820}"/>
              </a:ext>
            </a:extLst>
          </p:cNvPr>
          <p:cNvSpPr txBox="1"/>
          <p:nvPr/>
        </p:nvSpPr>
        <p:spPr>
          <a:xfrm>
            <a:off x="2656639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Feb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64061E3-51B9-4F93-9414-D8FDAD64AB88}"/>
              </a:ext>
            </a:extLst>
          </p:cNvPr>
          <p:cNvSpPr txBox="1"/>
          <p:nvPr/>
        </p:nvSpPr>
        <p:spPr>
          <a:xfrm>
            <a:off x="4845267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Mar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09976B7D-A67C-471B-A518-A3FCC059F7F8}"/>
              </a:ext>
            </a:extLst>
          </p:cNvPr>
          <p:cNvSpPr txBox="1"/>
          <p:nvPr/>
        </p:nvSpPr>
        <p:spPr>
          <a:xfrm>
            <a:off x="7033895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Apr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8C0A448-D96D-49C3-ACEA-318AA1ACDFEC}"/>
              </a:ext>
            </a:extLst>
          </p:cNvPr>
          <p:cNvSpPr txBox="1"/>
          <p:nvPr/>
        </p:nvSpPr>
        <p:spPr>
          <a:xfrm>
            <a:off x="11483739" y="1574754"/>
            <a:ext cx="5621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3200" b="1" dirty="0">
                <a:solidFill>
                  <a:srgbClr val="C00000"/>
                </a:solidFill>
                <a:cs typeface="Arial" pitchFamily="34" charset="0"/>
              </a:rPr>
              <a:t>DEMO</a:t>
            </a:r>
          </a:p>
          <a:p>
            <a:pPr algn="ctr"/>
            <a:endParaRPr lang="tr-TR" altLang="ko-KR" sz="3200" b="1" dirty="0">
              <a:solidFill>
                <a:srgbClr val="C00000"/>
              </a:solidFill>
              <a:cs typeface="Arial" pitchFamily="34" charset="0"/>
            </a:endParaRPr>
          </a:p>
          <a:p>
            <a:pPr algn="ctr"/>
            <a:r>
              <a:rPr lang="tr-TR" altLang="ko-KR" sz="3200" b="1" dirty="0">
                <a:solidFill>
                  <a:srgbClr val="C00000"/>
                </a:solidFill>
                <a:cs typeface="Arial" pitchFamily="34" charset="0"/>
              </a:rPr>
              <a:t>DAY</a:t>
            </a:r>
            <a:endParaRPr lang="ko-KR" altLang="en-US" sz="32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CA079A3-976F-4D10-80BB-30AA523C44CD}"/>
              </a:ext>
            </a:extLst>
          </p:cNvPr>
          <p:cNvSpPr/>
          <p:nvPr/>
        </p:nvSpPr>
        <p:spPr>
          <a:xfrm>
            <a:off x="1649621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38CFCA52-DC89-4D84-8BC1-2AED01492BC8}"/>
              </a:ext>
            </a:extLst>
          </p:cNvPr>
          <p:cNvSpPr/>
          <p:nvPr/>
        </p:nvSpPr>
        <p:spPr>
          <a:xfrm>
            <a:off x="3838249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EAE2AA0B-DB94-455D-8E0D-B201246C65DB}"/>
              </a:ext>
            </a:extLst>
          </p:cNvPr>
          <p:cNvSpPr/>
          <p:nvPr/>
        </p:nvSpPr>
        <p:spPr>
          <a:xfrm>
            <a:off x="6026877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3B57D5B-2FC3-43E6-991F-57721035DB5F}"/>
              </a:ext>
            </a:extLst>
          </p:cNvPr>
          <p:cNvSpPr/>
          <p:nvPr/>
        </p:nvSpPr>
        <p:spPr>
          <a:xfrm>
            <a:off x="8215505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085B0E3F-8A28-4C42-AB26-AAACA28BE8D8}"/>
              </a:ext>
            </a:extLst>
          </p:cNvPr>
          <p:cNvGrpSpPr/>
          <p:nvPr/>
        </p:nvGrpSpPr>
        <p:grpSpPr>
          <a:xfrm>
            <a:off x="319397" y="4090656"/>
            <a:ext cx="3131730" cy="1687026"/>
            <a:chOff x="309026" y="2811371"/>
            <a:chExt cx="1781446" cy="1265268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2FDF884C-A584-4C6D-ADCF-E512D01DAF8E}"/>
                </a:ext>
              </a:extLst>
            </p:cNvPr>
            <p:cNvSpPr txBox="1"/>
            <p:nvPr/>
          </p:nvSpPr>
          <p:spPr>
            <a:xfrm>
              <a:off x="309026" y="2811371"/>
              <a:ext cx="1734772" cy="530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Motion </a:t>
              </a: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subsystem</a:t>
              </a: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028FB185-6398-477A-A439-1E74572D9936}"/>
                </a:ext>
              </a:extLst>
            </p:cNvPr>
            <p:cNvSpPr/>
            <p:nvPr/>
          </p:nvSpPr>
          <p:spPr>
            <a:xfrm>
              <a:off x="355700" y="38966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E6FE0F3F-411A-453A-8140-BF03E54082FF}"/>
              </a:ext>
            </a:extLst>
          </p:cNvPr>
          <p:cNvGrpSpPr/>
          <p:nvPr/>
        </p:nvGrpSpPr>
        <p:grpSpPr>
          <a:xfrm>
            <a:off x="2346778" y="2090678"/>
            <a:ext cx="2313029" cy="1242644"/>
            <a:chOff x="2063141" y="1065139"/>
            <a:chExt cx="1734772" cy="93198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1D33041A-A2BA-40BF-BF68-A0A9BB18485B}"/>
                </a:ext>
              </a:extLst>
            </p:cNvPr>
            <p:cNvSpPr txBox="1"/>
            <p:nvPr/>
          </p:nvSpPr>
          <p:spPr>
            <a:xfrm>
              <a:off x="2063141" y="1304624"/>
              <a:ext cx="1734772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Shooting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subsytem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Equipment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432ECCCE-17CF-4A0F-9D06-3899BCB1AB87}"/>
                </a:ext>
              </a:extLst>
            </p:cNvPr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82A839CC-57AC-48A2-9E49-55A2E28165AA}"/>
              </a:ext>
            </a:extLst>
          </p:cNvPr>
          <p:cNvGrpSpPr/>
          <p:nvPr/>
        </p:nvGrpSpPr>
        <p:grpSpPr>
          <a:xfrm>
            <a:off x="4506263" y="4329531"/>
            <a:ext cx="3139193" cy="1448151"/>
            <a:chOff x="421670" y="2818111"/>
            <a:chExt cx="1966284" cy="1086113"/>
          </a:xfrm>
        </p:grpSpPr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2852A7CC-3976-44CA-871F-00544A8E9FA5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individual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subsystems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5C9091EC-D808-49AF-AC17-6476E4E0FAB7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6">
            <a:extLst>
              <a:ext uri="{FF2B5EF4-FFF2-40B4-BE49-F238E27FC236}">
                <a16:creationId xmlns:a16="http://schemas.microsoft.com/office/drawing/2014/main" id="{123379DC-3312-4D18-86D8-A01043049817}"/>
              </a:ext>
            </a:extLst>
          </p:cNvPr>
          <p:cNvGrpSpPr/>
          <p:nvPr/>
        </p:nvGrpSpPr>
        <p:grpSpPr>
          <a:xfrm>
            <a:off x="6344970" y="2084507"/>
            <a:ext cx="2974390" cy="688645"/>
            <a:chOff x="2063141" y="1065139"/>
            <a:chExt cx="1835586" cy="516484"/>
          </a:xfrm>
        </p:grpSpPr>
        <p:sp>
          <p:nvSpPr>
            <p:cNvPr id="30" name="TextBox 27">
              <a:extLst>
                <a:ext uri="{FF2B5EF4-FFF2-40B4-BE49-F238E27FC236}">
                  <a16:creationId xmlns:a16="http://schemas.microsoft.com/office/drawing/2014/main" id="{BA27BEA4-6918-435C-8E1E-40966DFE7F80}"/>
                </a:ext>
              </a:extLst>
            </p:cNvPr>
            <p:cNvSpPr txBox="1"/>
            <p:nvPr/>
          </p:nvSpPr>
          <p:spPr>
            <a:xfrm>
              <a:off x="2063141" y="1304624"/>
              <a:ext cx="1835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overall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systsem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892CF7B-3774-4A32-AD9B-7C696E68D6CF}"/>
                </a:ext>
              </a:extLst>
            </p:cNvPr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D548F84E-41E9-4019-8FE0-AE95D8820063}"/>
              </a:ext>
            </a:extLst>
          </p:cNvPr>
          <p:cNvSpPr txBox="1"/>
          <p:nvPr/>
        </p:nvSpPr>
        <p:spPr>
          <a:xfrm>
            <a:off x="9260726" y="3579650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May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55F647A2-718D-4755-807C-3662EC829DF2}"/>
              </a:ext>
            </a:extLst>
          </p:cNvPr>
          <p:cNvSpPr/>
          <p:nvPr/>
        </p:nvSpPr>
        <p:spPr>
          <a:xfrm>
            <a:off x="10442336" y="3839426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grpSp>
        <p:nvGrpSpPr>
          <p:cNvPr id="34" name="Group 19">
            <a:extLst>
              <a:ext uri="{FF2B5EF4-FFF2-40B4-BE49-F238E27FC236}">
                <a16:creationId xmlns:a16="http://schemas.microsoft.com/office/drawing/2014/main" id="{608A9F32-301C-44C9-A498-6A9996D7F07E}"/>
              </a:ext>
            </a:extLst>
          </p:cNvPr>
          <p:cNvGrpSpPr/>
          <p:nvPr/>
        </p:nvGrpSpPr>
        <p:grpSpPr>
          <a:xfrm>
            <a:off x="8474603" y="4270847"/>
            <a:ext cx="2769583" cy="1448151"/>
            <a:chOff x="421670" y="2818111"/>
            <a:chExt cx="1966284" cy="1086113"/>
          </a:xfrm>
        </p:grpSpPr>
        <p:sp>
          <p:nvSpPr>
            <p:cNvPr id="35" name="TextBox 20">
              <a:extLst>
                <a:ext uri="{FF2B5EF4-FFF2-40B4-BE49-F238E27FC236}">
                  <a16:creationId xmlns:a16="http://schemas.microsoft.com/office/drawing/2014/main" id="{46256D38-5DC4-440D-BCF4-AFAF46B5C133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of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Overall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System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Final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A89AE47-25E9-4FEB-939C-69E210BB6678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9141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box image">
            <a:extLst>
              <a:ext uri="{FF2B5EF4-FFF2-40B4-BE49-F238E27FC236}">
                <a16:creationId xmlns:a16="http://schemas.microsoft.com/office/drawing/2014/main" id="{4A20272D-6C61-4617-9355-E995ED97B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06" y="1144588"/>
            <a:ext cx="4462188" cy="435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03915DD3-C74C-4016-A367-9CB9A578CD89}"/>
              </a:ext>
            </a:extLst>
          </p:cNvPr>
          <p:cNvSpPr txBox="1"/>
          <p:nvPr/>
        </p:nvSpPr>
        <p:spPr>
          <a:xfrm>
            <a:off x="3864906" y="5680213"/>
            <a:ext cx="6312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Gallery For &gt; Box Wallpapers. (2018). Retrieved from http://feelgrafix.com/data_images/out/28/984471-box.jpg</a:t>
            </a:r>
            <a:endParaRPr lang="tr-TR" sz="900" dirty="0"/>
          </a:p>
        </p:txBody>
      </p:sp>
    </p:spTree>
    <p:extLst>
      <p:ext uri="{BB962C8B-B14F-4D97-AF65-F5344CB8AC3E}">
        <p14:creationId xmlns:p14="http://schemas.microsoft.com/office/powerpoint/2010/main" val="5794839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5E22085C-534F-4D34-9DEB-29135FCBA686}"/>
              </a:ext>
            </a:extLst>
          </p:cNvPr>
          <p:cNvSpPr/>
          <p:nvPr/>
        </p:nvSpPr>
        <p:spPr>
          <a:xfrm>
            <a:off x="-24000" y="1507935"/>
            <a:ext cx="12192000" cy="461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CAFEF9-42F8-4747-9A57-B0A82B8CDA48}"/>
              </a:ext>
            </a:extLst>
          </p:cNvPr>
          <p:cNvSpPr/>
          <p:nvPr/>
        </p:nvSpPr>
        <p:spPr>
          <a:xfrm>
            <a:off x="870148" y="227687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94CF9E-94B5-4CA1-B12B-1791F629DDA9}"/>
              </a:ext>
            </a:extLst>
          </p:cNvPr>
          <p:cNvSpPr/>
          <p:nvPr/>
        </p:nvSpPr>
        <p:spPr>
          <a:xfrm>
            <a:off x="846336" y="362102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36919C-ACBA-4761-B72B-051A86733A1D}"/>
              </a:ext>
            </a:extLst>
          </p:cNvPr>
          <p:cNvSpPr/>
          <p:nvPr/>
        </p:nvSpPr>
        <p:spPr>
          <a:xfrm>
            <a:off x="822524" y="4965171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BEC42EB-40D2-4D7B-B46F-E92AAAAAB318}"/>
              </a:ext>
            </a:extLst>
          </p:cNvPr>
          <p:cNvSpPr txBox="1"/>
          <p:nvPr/>
        </p:nvSpPr>
        <p:spPr>
          <a:xfrm>
            <a:off x="1833125" y="2385516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867" b="1" dirty="0">
                <a:cs typeface="Arial" pitchFamily="34" charset="0"/>
              </a:rPr>
              <a:t>Main </a:t>
            </a:r>
            <a:r>
              <a:rPr lang="tr-TR" altLang="ko-KR" sz="1867" b="1" dirty="0" err="1">
                <a:cs typeface="Arial" pitchFamily="34" charset="0"/>
              </a:rPr>
              <a:t>Unit</a:t>
            </a:r>
            <a:endParaRPr lang="ko-KR" altLang="en-US" sz="1867" b="1" dirty="0">
              <a:cs typeface="Arial" pitchFamily="34" charset="0"/>
            </a:endParaRP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071E21BF-4761-45C1-8B46-D7D3B0D2A7BC}"/>
              </a:ext>
            </a:extLst>
          </p:cNvPr>
          <p:cNvGrpSpPr/>
          <p:nvPr/>
        </p:nvGrpSpPr>
        <p:grpSpPr>
          <a:xfrm>
            <a:off x="1766292" y="3632199"/>
            <a:ext cx="3552395" cy="716283"/>
            <a:chOff x="803640" y="3362835"/>
            <a:chExt cx="2059657" cy="537212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573C6955-AE6C-478D-876C-44C42542ECE0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5FA56906-A6D9-483D-9901-1A7DEDC1884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Communication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Module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23" name="Group 16">
            <a:extLst>
              <a:ext uri="{FF2B5EF4-FFF2-40B4-BE49-F238E27FC236}">
                <a16:creationId xmlns:a16="http://schemas.microsoft.com/office/drawing/2014/main" id="{3CCF837D-9025-4B13-A472-6C89CF9ABCF7}"/>
              </a:ext>
            </a:extLst>
          </p:cNvPr>
          <p:cNvGrpSpPr/>
          <p:nvPr/>
        </p:nvGrpSpPr>
        <p:grpSpPr>
          <a:xfrm>
            <a:off x="1705405" y="5118371"/>
            <a:ext cx="3552395" cy="716283"/>
            <a:chOff x="803640" y="3362835"/>
            <a:chExt cx="2059657" cy="537212"/>
          </a:xfrm>
        </p:grpSpPr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9730D6D2-588D-4EB1-89FB-06B1D31BD8AB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93B25332-4172-4D10-8670-AC4A9684E48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Batteries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39" name="TextBox 32">
            <a:extLst>
              <a:ext uri="{FF2B5EF4-FFF2-40B4-BE49-F238E27FC236}">
                <a16:creationId xmlns:a16="http://schemas.microsoft.com/office/drawing/2014/main" id="{6E81B3E4-E3EC-4A38-A1A7-4B2BF82383DB}"/>
              </a:ext>
            </a:extLst>
          </p:cNvPr>
          <p:cNvSpPr txBox="1"/>
          <p:nvPr/>
        </p:nvSpPr>
        <p:spPr>
          <a:xfrm>
            <a:off x="825609" y="2364315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id="{C04D8B5C-2341-4E12-840D-C22DB4350824}"/>
              </a:ext>
            </a:extLst>
          </p:cNvPr>
          <p:cNvSpPr txBox="1"/>
          <p:nvPr/>
        </p:nvSpPr>
        <p:spPr>
          <a:xfrm>
            <a:off x="777985" y="369728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52B9194E-0E05-40C9-AA20-7B10CB00C238}"/>
              </a:ext>
            </a:extLst>
          </p:cNvPr>
          <p:cNvSpPr txBox="1"/>
          <p:nvPr/>
        </p:nvSpPr>
        <p:spPr>
          <a:xfrm>
            <a:off x="777985" y="504143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E88D2891-9503-4B0B-8D81-C9F32173458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04" y="1736496"/>
            <a:ext cx="2023866" cy="1350750"/>
          </a:xfrm>
          <a:prstGeom prst="rect">
            <a:avLst/>
          </a:prstGeom>
        </p:spPr>
      </p:pic>
      <p:pic>
        <p:nvPicPr>
          <p:cNvPr id="4098" name="Picture 2" descr="Image result for lipo battery 3s">
            <a:extLst>
              <a:ext uri="{FF2B5EF4-FFF2-40B4-BE49-F238E27FC236}">
                <a16:creationId xmlns:a16="http://schemas.microsoft.com/office/drawing/2014/main" id="{DA5549D0-0498-4423-BF7A-B6A90626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130" y="4224892"/>
            <a:ext cx="1841345" cy="184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3D9BC852-713B-41DC-A249-1B36EB71BD86}"/>
              </a:ext>
            </a:extLst>
          </p:cNvPr>
          <p:cNvSpPr txBox="1"/>
          <p:nvPr/>
        </p:nvSpPr>
        <p:spPr>
          <a:xfrm>
            <a:off x="8648257" y="5499708"/>
            <a:ext cx="339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E-flite3000mAh 3S 11.1V 30C LiPo Battery for RC Aircraft. (2018). Retrieved from </a:t>
            </a:r>
            <a:r>
              <a:rPr lang="tr-TR" sz="800" dirty="0"/>
              <a:t> </a:t>
            </a:r>
            <a:r>
              <a:rPr lang="en-US" sz="800" dirty="0"/>
              <a:t>https://www.bhphotovideo.com/c/product/1127413-REG/e_flite_eflb30003s30_3000mah_3s_11_1v_30c.html</a:t>
            </a:r>
            <a:endParaRPr lang="tr-TR" sz="800" dirty="0"/>
          </a:p>
        </p:txBody>
      </p:sp>
      <p:pic>
        <p:nvPicPr>
          <p:cNvPr id="4102" name="Picture 6" descr="Image result for remote controller antenna cartoon drone">
            <a:extLst>
              <a:ext uri="{FF2B5EF4-FFF2-40B4-BE49-F238E27FC236}">
                <a16:creationId xmlns:a16="http://schemas.microsoft.com/office/drawing/2014/main" id="{9ECA63A1-CE6E-498D-8BE0-890DD4481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t="203" r="-206" b="11552"/>
          <a:stretch/>
        </p:blipFill>
        <p:spPr bwMode="auto">
          <a:xfrm>
            <a:off x="5856376" y="2618951"/>
            <a:ext cx="1653245" cy="158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149B8951-233E-47A6-81A7-F98171A344BE}"/>
              </a:ext>
            </a:extLst>
          </p:cNvPr>
          <p:cNvSpPr txBox="1"/>
          <p:nvPr/>
        </p:nvSpPr>
        <p:spPr>
          <a:xfrm>
            <a:off x="5679617" y="4208092"/>
            <a:ext cx="2308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remote control antenna drone technology wireless. (2018). Retrieved from </a:t>
            </a:r>
            <a:endParaRPr lang="tr-TR" sz="800" dirty="0"/>
          </a:p>
          <a:p>
            <a:r>
              <a:rPr lang="en-US" sz="800" dirty="0"/>
              <a:t>https://www.shutterstock.com/image-vector/remote-control-antenna-drone-technology-wireless-759977725</a:t>
            </a:r>
          </a:p>
        </p:txBody>
      </p:sp>
    </p:spTree>
    <p:extLst>
      <p:ext uri="{BB962C8B-B14F-4D97-AF65-F5344CB8AC3E}">
        <p14:creationId xmlns:p14="http://schemas.microsoft.com/office/powerpoint/2010/main" val="666568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A29F519-BF2C-4E29-A35D-57A9D17FEABB}"/>
              </a:ext>
            </a:extLst>
          </p:cNvPr>
          <p:cNvSpPr/>
          <p:nvPr/>
        </p:nvSpPr>
        <p:spPr>
          <a:xfrm>
            <a:off x="907362" y="2059898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BE67FC-21EA-4615-8310-C4FF92EB779C}"/>
              </a:ext>
            </a:extLst>
          </p:cNvPr>
          <p:cNvSpPr/>
          <p:nvPr/>
        </p:nvSpPr>
        <p:spPr>
          <a:xfrm>
            <a:off x="883550" y="3404047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CD9BCD-CB8C-4915-9D79-21A468A77BAC}"/>
              </a:ext>
            </a:extLst>
          </p:cNvPr>
          <p:cNvSpPr/>
          <p:nvPr/>
        </p:nvSpPr>
        <p:spPr>
          <a:xfrm>
            <a:off x="859738" y="4748196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40EAE026-F830-4572-8198-EC3E102B8B3A}"/>
              </a:ext>
            </a:extLst>
          </p:cNvPr>
          <p:cNvGrpSpPr/>
          <p:nvPr/>
        </p:nvGrpSpPr>
        <p:grpSpPr>
          <a:xfrm>
            <a:off x="1869446" y="2210797"/>
            <a:ext cx="3723949" cy="609695"/>
            <a:chOff x="704174" y="3442776"/>
            <a:chExt cx="2159123" cy="457271"/>
          </a:xfrm>
        </p:grpSpPr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428BA4C5-AE11-4395-9D4F-94158DD190F1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000212E1-A1E4-4251-831D-E7D2C1EF6197}"/>
                </a:ext>
              </a:extLst>
            </p:cNvPr>
            <p:cNvSpPr txBox="1"/>
            <p:nvPr/>
          </p:nvSpPr>
          <p:spPr>
            <a:xfrm>
              <a:off x="704174" y="3442776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Game </a:t>
              </a:r>
              <a:r>
                <a:rPr lang="tr-TR" altLang="ko-KR" sz="1867" b="1" dirty="0" err="1">
                  <a:cs typeface="Arial" pitchFamily="34" charset="0"/>
                </a:rPr>
                <a:t>Field</a:t>
              </a:r>
              <a:r>
                <a:rPr lang="tr-TR" altLang="ko-KR" sz="1867" b="1" dirty="0">
                  <a:cs typeface="Arial" pitchFamily="34" charset="0"/>
                </a:rPr>
                <a:t> &amp; A </a:t>
              </a:r>
              <a:r>
                <a:rPr lang="tr-TR" altLang="ko-KR" sz="1867" b="1" dirty="0" err="1">
                  <a:cs typeface="Arial" pitchFamily="34" charset="0"/>
                </a:rPr>
                <a:t>Ball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17" name="Group 25">
            <a:extLst>
              <a:ext uri="{FF2B5EF4-FFF2-40B4-BE49-F238E27FC236}">
                <a16:creationId xmlns:a16="http://schemas.microsoft.com/office/drawing/2014/main" id="{39D3B2B1-506D-4D39-8420-057BE398D905}"/>
              </a:ext>
            </a:extLst>
          </p:cNvPr>
          <p:cNvGrpSpPr/>
          <p:nvPr/>
        </p:nvGrpSpPr>
        <p:grpSpPr>
          <a:xfrm>
            <a:off x="1740713" y="3459761"/>
            <a:ext cx="3552395" cy="716283"/>
            <a:chOff x="803640" y="3362835"/>
            <a:chExt cx="2059657" cy="537212"/>
          </a:xfrm>
        </p:grpSpPr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45D89529-F703-4839-9F22-5B95BE7A0435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9" name="TextBox 27">
              <a:extLst>
                <a:ext uri="{FF2B5EF4-FFF2-40B4-BE49-F238E27FC236}">
                  <a16:creationId xmlns:a16="http://schemas.microsoft.com/office/drawing/2014/main" id="{F6473B7B-6292-4537-ABA1-0D9F9B16606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A </a:t>
              </a:r>
              <a:r>
                <a:rPr lang="tr-TR" altLang="ko-KR" sz="1867" b="1" dirty="0" err="1">
                  <a:cs typeface="Arial" pitchFamily="34" charset="0"/>
                </a:rPr>
                <a:t>Dummy</a:t>
              </a:r>
              <a:r>
                <a:rPr lang="tr-TR" altLang="ko-KR" sz="1867" b="1" dirty="0">
                  <a:cs typeface="Arial" pitchFamily="34" charset="0"/>
                </a:rPr>
                <a:t> Robot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20" name="Group 28">
            <a:extLst>
              <a:ext uri="{FF2B5EF4-FFF2-40B4-BE49-F238E27FC236}">
                <a16:creationId xmlns:a16="http://schemas.microsoft.com/office/drawing/2014/main" id="{252D72A0-B10B-435D-B96A-D6B8CF524C80}"/>
              </a:ext>
            </a:extLst>
          </p:cNvPr>
          <p:cNvGrpSpPr/>
          <p:nvPr/>
        </p:nvGrpSpPr>
        <p:grpSpPr>
          <a:xfrm>
            <a:off x="1771458" y="4890216"/>
            <a:ext cx="3677769" cy="379656"/>
            <a:chOff x="803640" y="3646132"/>
            <a:chExt cx="2132348" cy="284742"/>
          </a:xfrm>
        </p:grpSpPr>
        <p:sp>
          <p:nvSpPr>
            <p:cNvPr id="21" name="TextBox 29">
              <a:extLst>
                <a:ext uri="{FF2B5EF4-FFF2-40B4-BE49-F238E27FC236}">
                  <a16:creationId xmlns:a16="http://schemas.microsoft.com/office/drawing/2014/main" id="{7D78F1F2-07A7-4F9E-80D0-934AD528778B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30">
              <a:extLst>
                <a:ext uri="{FF2B5EF4-FFF2-40B4-BE49-F238E27FC236}">
                  <a16:creationId xmlns:a16="http://schemas.microsoft.com/office/drawing/2014/main" id="{73A18066-A3F9-488E-A449-2D9BC22DE45F}"/>
                </a:ext>
              </a:extLst>
            </p:cNvPr>
            <p:cNvSpPr txBox="1"/>
            <p:nvPr/>
          </p:nvSpPr>
          <p:spPr>
            <a:xfrm>
              <a:off x="876331" y="3646132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User Guide &amp; </a:t>
              </a:r>
              <a:r>
                <a:rPr lang="tr-TR" altLang="ko-KR" sz="1867" b="1" dirty="0" err="1">
                  <a:cs typeface="Arial" pitchFamily="34" charset="0"/>
                </a:rPr>
                <a:t>Warranty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Certificate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53A3193D-0394-4F1C-BF42-2DBB4767A086}"/>
              </a:ext>
            </a:extLst>
          </p:cNvPr>
          <p:cNvSpPr txBox="1"/>
          <p:nvPr/>
        </p:nvSpPr>
        <p:spPr>
          <a:xfrm>
            <a:off x="866086" y="2144731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74170A7-9582-4FC9-89DD-55ED786F1FD4}"/>
              </a:ext>
            </a:extLst>
          </p:cNvPr>
          <p:cNvSpPr txBox="1"/>
          <p:nvPr/>
        </p:nvSpPr>
        <p:spPr>
          <a:xfrm>
            <a:off x="818462" y="347770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37">
            <a:extLst>
              <a:ext uri="{FF2B5EF4-FFF2-40B4-BE49-F238E27FC236}">
                <a16:creationId xmlns:a16="http://schemas.microsoft.com/office/drawing/2014/main" id="{78473CEE-EC51-4290-905C-30DDE34890AD}"/>
              </a:ext>
            </a:extLst>
          </p:cNvPr>
          <p:cNvSpPr txBox="1"/>
          <p:nvPr/>
        </p:nvSpPr>
        <p:spPr>
          <a:xfrm>
            <a:off x="818462" y="482185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324E2D6-DE65-44B9-9181-7A51462C6CDC}"/>
              </a:ext>
            </a:extLst>
          </p:cNvPr>
          <p:cNvSpPr txBox="1">
            <a:spLocks/>
          </p:cNvSpPr>
          <p:nvPr/>
        </p:nvSpPr>
        <p:spPr>
          <a:xfrm>
            <a:off x="838200" y="380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pic>
        <p:nvPicPr>
          <p:cNvPr id="5122" name="Picture 2" descr="Image result for green ball">
            <a:extLst>
              <a:ext uri="{FF2B5EF4-FFF2-40B4-BE49-F238E27FC236}">
                <a16:creationId xmlns:a16="http://schemas.microsoft.com/office/drawing/2014/main" id="{50715F75-9DA2-4E35-B4E5-20CB4BB2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89" y="2022534"/>
            <a:ext cx="768085" cy="7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metu.edu.tr/capstone/files/2018/10/image007-275x300.png">
            <a:extLst>
              <a:ext uri="{FF2B5EF4-FFF2-40B4-BE49-F238E27FC236}">
                <a16:creationId xmlns:a16="http://schemas.microsoft.com/office/drawing/2014/main" id="{DFFAE13A-68ED-4BEA-B1C5-FEE0CBDD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35" y="1274942"/>
            <a:ext cx="1700820" cy="18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11A827F-60D5-4593-A2FE-31B1CA75BF73}"/>
              </a:ext>
            </a:extLst>
          </p:cNvPr>
          <p:cNvSpPr txBox="1"/>
          <p:nvPr/>
        </p:nvSpPr>
        <p:spPr>
          <a:xfrm>
            <a:off x="6688171" y="3147401"/>
            <a:ext cx="2199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Projects – Capstone Design. (2018). Retrieved </a:t>
            </a:r>
            <a:endParaRPr lang="tr-TR" sz="800" dirty="0"/>
          </a:p>
          <a:p>
            <a:r>
              <a:rPr lang="en-US" sz="800" dirty="0"/>
              <a:t>from http://capstone.eee.metu.edu.tr/projects/</a:t>
            </a:r>
            <a:endParaRPr lang="tr-TR" sz="800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A56D0B36-57F9-4EC7-8471-EE645692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266" y="4056353"/>
            <a:ext cx="2157453" cy="13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6E79D24D-745D-48C1-B5FF-ECDB2FD80F5C}"/>
              </a:ext>
            </a:extLst>
          </p:cNvPr>
          <p:cNvSpPr txBox="1"/>
          <p:nvPr/>
        </p:nvSpPr>
        <p:spPr>
          <a:xfrm>
            <a:off x="7123228" y="5415318"/>
            <a:ext cx="3259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Phone | Blue Ridge. (2018). Retrieved from http://www.brctv.com/phone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3944180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94726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Contact Us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5976F94E-5ECE-4849-9591-FBCC521F5A37}"/>
              </a:ext>
            </a:extLst>
          </p:cNvPr>
          <p:cNvSpPr>
            <a:spLocks noChangeAspect="1"/>
          </p:cNvSpPr>
          <p:nvPr/>
        </p:nvSpPr>
        <p:spPr>
          <a:xfrm>
            <a:off x="814803" y="4842366"/>
            <a:ext cx="720000" cy="720000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6">
            <a:extLst>
              <a:ext uri="{FF2B5EF4-FFF2-40B4-BE49-F238E27FC236}">
                <a16:creationId xmlns:a16="http://schemas.microsoft.com/office/drawing/2014/main" id="{22634102-DC62-4DAF-8B64-E0CB9487E969}"/>
              </a:ext>
            </a:extLst>
          </p:cNvPr>
          <p:cNvSpPr/>
          <p:nvPr/>
        </p:nvSpPr>
        <p:spPr>
          <a:xfrm>
            <a:off x="756747" y="1779853"/>
            <a:ext cx="720000" cy="720000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C26F93C-8045-4B8F-A240-CBAF12F570C5}"/>
              </a:ext>
            </a:extLst>
          </p:cNvPr>
          <p:cNvSpPr/>
          <p:nvPr/>
        </p:nvSpPr>
        <p:spPr>
          <a:xfrm>
            <a:off x="774975" y="2729559"/>
            <a:ext cx="730800" cy="73080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01621-9F80-4DE1-B7FA-1B50A13229D5}"/>
              </a:ext>
            </a:extLst>
          </p:cNvPr>
          <p:cNvSpPr txBox="1"/>
          <p:nvPr/>
        </p:nvSpPr>
        <p:spPr>
          <a:xfrm>
            <a:off x="1534803" y="1841811"/>
            <a:ext cx="4025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potatointegrated@gmail.com</a:t>
            </a:r>
            <a:endParaRPr lang="en-US" sz="2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22F9A-C585-48E2-9F06-93F0B4FEB636}"/>
              </a:ext>
            </a:extLst>
          </p:cNvPr>
          <p:cNvSpPr txBox="1"/>
          <p:nvPr/>
        </p:nvSpPr>
        <p:spPr>
          <a:xfrm>
            <a:off x="1534802" y="2787862"/>
            <a:ext cx="75602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1427.Cadde İşçi Blokları Mah. 10. Yıldız Blok No: 35/23 A </a:t>
            </a:r>
          </a:p>
          <a:p>
            <a:r>
              <a:rPr lang="tr-TR" sz="2500" dirty="0"/>
              <a:t>Çankaya/Ankara</a:t>
            </a:r>
            <a:endParaRPr lang="en-US" sz="2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5FCAD-118E-4894-8215-C8B0FDDFE55E}"/>
              </a:ext>
            </a:extLst>
          </p:cNvPr>
          <p:cNvSpPr txBox="1"/>
          <p:nvPr/>
        </p:nvSpPr>
        <p:spPr>
          <a:xfrm>
            <a:off x="1534803" y="4925102"/>
            <a:ext cx="30653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facebook.com/PITECH</a:t>
            </a:r>
            <a:endParaRPr lang="en-US" sz="2500" dirty="0"/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B379F345-55F0-4B6B-8D67-3F59A9034A94}"/>
              </a:ext>
            </a:extLst>
          </p:cNvPr>
          <p:cNvSpPr/>
          <p:nvPr/>
        </p:nvSpPr>
        <p:spPr>
          <a:xfrm>
            <a:off x="814803" y="3845814"/>
            <a:ext cx="720000" cy="720000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ECF789-CDBD-4023-AEB5-85CBA1D9FDFA}"/>
              </a:ext>
            </a:extLst>
          </p:cNvPr>
          <p:cNvSpPr txBox="1"/>
          <p:nvPr/>
        </p:nvSpPr>
        <p:spPr>
          <a:xfrm>
            <a:off x="1534803" y="3974632"/>
            <a:ext cx="41753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linkedin.com/potatointegrated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480592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Image result for questions slide">
            <a:extLst>
              <a:ext uri="{FF2B5EF4-FFF2-40B4-BE49-F238E27FC236}">
                <a16:creationId xmlns:a16="http://schemas.microsoft.com/office/drawing/2014/main" id="{1149A0FB-0449-4CDD-80D8-6CED5A099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832452"/>
            <a:ext cx="7524750" cy="501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8731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700" dirty="0"/>
              <a:t>Gallery For &gt; Box Wallpapers. (2018). Retrieved from </a:t>
            </a:r>
            <a:r>
              <a:rPr lang="en-US" sz="1700" dirty="0">
                <a:hlinkClick r:id="rId2"/>
              </a:rPr>
              <a:t>http://feelgrafix.com/data_images/out/28/984471-box.jpg</a:t>
            </a:r>
            <a:endParaRPr lang="tr-TR" sz="1700" dirty="0"/>
          </a:p>
          <a:p>
            <a:r>
              <a:rPr lang="en-US" sz="1700" dirty="0"/>
              <a:t>E-flite3000mAh 3S 11.1V 30C LiPo Battery for RC Aircraft. (2018). Retrieved from </a:t>
            </a:r>
            <a:r>
              <a:rPr lang="en-US" sz="1700" dirty="0">
                <a:hlinkClick r:id="rId3"/>
              </a:rPr>
              <a:t>https://www.bhphotovideo.com/c/product/1127413-REG/e_flite_eflb30003s30_3000mah_3s_11_1v_30c.html</a:t>
            </a:r>
            <a:endParaRPr lang="tr-TR" sz="1700" dirty="0"/>
          </a:p>
          <a:p>
            <a:r>
              <a:rPr lang="en-US" sz="1700" dirty="0"/>
              <a:t>remote control antenna drone technology wireless. (2018). Retrieved from </a:t>
            </a:r>
            <a:r>
              <a:rPr lang="en-US" sz="1700" dirty="0">
                <a:hlinkClick r:id="rId4"/>
              </a:rPr>
              <a:t>https://www.shutterstock.com/image-vector/remote-control-antenna-drone-technology-wireless-759977725</a:t>
            </a:r>
            <a:endParaRPr lang="tr-TR" sz="1700" dirty="0"/>
          </a:p>
          <a:p>
            <a:r>
              <a:rPr lang="en-US" sz="1700" dirty="0"/>
              <a:t>Projects – Capstone Design. (2018). Retrieved from </a:t>
            </a:r>
            <a:r>
              <a:rPr lang="en-US" sz="1700" dirty="0">
                <a:hlinkClick r:id="rId5"/>
              </a:rPr>
              <a:t>http://capstone.eee.metu.edu.tr/projects/</a:t>
            </a:r>
            <a:endParaRPr lang="tr-TR" sz="1700" dirty="0"/>
          </a:p>
          <a:p>
            <a:r>
              <a:rPr lang="en-US" sz="1700" dirty="0"/>
              <a:t>Phone | Blue Ridge. (2018). Retrieved from http://www.brctv.com/phone</a:t>
            </a:r>
          </a:p>
          <a:p>
            <a:r>
              <a:rPr lang="en-US" sz="1700" dirty="0"/>
              <a:t>AKK KC03 FPV Camera with 600MW Transmitter (n.d.). Retrieved from </a:t>
            </a:r>
            <a:r>
              <a:rPr lang="en-US" sz="1700" dirty="0">
                <a:hlinkClick r:id="rId6"/>
              </a:rPr>
              <a:t>https://www.akktek.com/akk-kc03.html</a:t>
            </a:r>
            <a:endParaRPr lang="tr-TR" sz="1700" dirty="0"/>
          </a:p>
          <a:p>
            <a:r>
              <a:rPr lang="tr-TR" sz="1700" dirty="0" err="1"/>
              <a:t>Li</a:t>
            </a:r>
            <a:r>
              <a:rPr lang="tr-TR" sz="1700" dirty="0"/>
              <a:t>-Po </a:t>
            </a:r>
            <a:r>
              <a:rPr lang="tr-TR" sz="1700" dirty="0" err="1"/>
              <a:t>Battery</a:t>
            </a:r>
            <a:r>
              <a:rPr lang="tr-TR" sz="1700" dirty="0"/>
              <a:t> (</a:t>
            </a:r>
            <a:r>
              <a:rPr lang="tr-TR" sz="1700" dirty="0" err="1"/>
              <a:t>n.d</a:t>
            </a:r>
            <a:r>
              <a:rPr lang="tr-TR" sz="1700" dirty="0"/>
              <a:t>) </a:t>
            </a:r>
            <a:r>
              <a:rPr lang="tr-TR" sz="1700" dirty="0" err="1"/>
              <a:t>Retrieved</a:t>
            </a:r>
            <a:r>
              <a:rPr lang="tr-TR" sz="1700" dirty="0"/>
              <a:t> </a:t>
            </a:r>
            <a:r>
              <a:rPr lang="tr-TR" sz="1700" dirty="0" err="1"/>
              <a:t>from</a:t>
            </a:r>
            <a:r>
              <a:rPr lang="tr-TR" sz="1700" dirty="0"/>
              <a:t> </a:t>
            </a:r>
            <a:r>
              <a:rPr lang="tr-TR" sz="1700" dirty="0">
                <a:hlinkClick r:id="rId7"/>
              </a:rPr>
              <a:t>www.motionrc.com/products/admiral-3300mah</a:t>
            </a:r>
            <a:r>
              <a:rPr lang="tr-TR" sz="1700" dirty="0"/>
              <a:t> </a:t>
            </a:r>
          </a:p>
          <a:p>
            <a:r>
              <a:rPr lang="tr-TR" sz="1800" dirty="0" err="1"/>
              <a:t>Li-Ion</a:t>
            </a:r>
            <a:r>
              <a:rPr lang="tr-TR" sz="1800" dirty="0"/>
              <a:t> Powerbank (</a:t>
            </a:r>
            <a:r>
              <a:rPr lang="tr-TR" sz="1800" dirty="0" err="1"/>
              <a:t>n.d</a:t>
            </a:r>
            <a:r>
              <a:rPr lang="tr-TR" sz="1800" dirty="0"/>
              <a:t>) </a:t>
            </a:r>
            <a:r>
              <a:rPr lang="en-US" sz="1800" dirty="0"/>
              <a:t>Retrieved from</a:t>
            </a:r>
            <a:r>
              <a:rPr lang="tr-TR" sz="1800" dirty="0"/>
              <a:t> </a:t>
            </a:r>
            <a:r>
              <a:rPr lang="en-US" sz="1800" dirty="0">
                <a:hlinkClick r:id="rId8"/>
              </a:rPr>
              <a:t>www.snapdeal.com/product/asus-blue-zen-power-bank</a:t>
            </a:r>
            <a:r>
              <a:rPr lang="tr-TR" sz="1800"/>
              <a:t> </a:t>
            </a:r>
          </a:p>
          <a:p>
            <a:endParaRPr lang="tr-TR" sz="1700" dirty="0"/>
          </a:p>
          <a:p>
            <a:endParaRPr lang="tr-TR" sz="1700" dirty="0"/>
          </a:p>
          <a:p>
            <a:endParaRPr lang="tr-TR" sz="1700" dirty="0"/>
          </a:p>
          <a:p>
            <a:endParaRPr lang="tr-TR" sz="1700" dirty="0"/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8903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79691B-AE05-4728-ADCE-7C6286E119D0}"/>
              </a:ext>
            </a:extLst>
          </p:cNvPr>
          <p:cNvSpPr txBox="1"/>
          <p:nvPr/>
        </p:nvSpPr>
        <p:spPr>
          <a:xfrm>
            <a:off x="3610423" y="5369192"/>
            <a:ext cx="1586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Our Robot</a:t>
            </a:r>
            <a:endParaRPr lang="en-US" sz="2600" dirty="0"/>
          </a:p>
        </p:txBody>
      </p:sp>
      <p:pic>
        <p:nvPicPr>
          <p:cNvPr id="2050" name="Picture 2" descr="controller cartoon ile ilgili gÃ¶rsel sonucu">
            <a:extLst>
              <a:ext uri="{FF2B5EF4-FFF2-40B4-BE49-F238E27FC236}">
                <a16:creationId xmlns:a16="http://schemas.microsoft.com/office/drawing/2014/main" id="{4FBE1D6B-0721-45DC-B91B-C99075D3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 bwMode="auto">
          <a:xfrm>
            <a:off x="9076945" y="2296938"/>
            <a:ext cx="2476500" cy="24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43AFF-A20D-4AA9-9481-827003ACEF20}"/>
              </a:ext>
            </a:extLst>
          </p:cNvPr>
          <p:cNvSpPr txBox="1"/>
          <p:nvPr/>
        </p:nvSpPr>
        <p:spPr>
          <a:xfrm>
            <a:off x="1322470" y="5614890"/>
            <a:ext cx="16824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Robot Side</a:t>
            </a:r>
            <a:endParaRPr lang="en-US" sz="2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583E1-9537-469C-8C68-1053E1F5C9A5}"/>
              </a:ext>
            </a:extLst>
          </p:cNvPr>
          <p:cNvSpPr txBox="1"/>
          <p:nvPr/>
        </p:nvSpPr>
        <p:spPr>
          <a:xfrm>
            <a:off x="9218805" y="5038794"/>
            <a:ext cx="2239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Controller Side</a:t>
            </a:r>
            <a:endParaRPr lang="en-US" sz="26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03384A-31B2-4F75-929A-7E18D4949C5B}"/>
              </a:ext>
            </a:extLst>
          </p:cNvPr>
          <p:cNvCxnSpPr>
            <a:cxnSpLocks/>
          </p:cNvCxnSpPr>
          <p:nvPr/>
        </p:nvCxnSpPr>
        <p:spPr>
          <a:xfrm flipH="1">
            <a:off x="4116508" y="4779897"/>
            <a:ext cx="5102297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CF6645-368B-40E9-83E2-8965EBDFFAE3}"/>
              </a:ext>
            </a:extLst>
          </p:cNvPr>
          <p:cNvSpPr txBox="1"/>
          <p:nvPr/>
        </p:nvSpPr>
        <p:spPr>
          <a:xfrm>
            <a:off x="6334949" y="4770959"/>
            <a:ext cx="97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&gt;= 30 m</a:t>
            </a:r>
            <a:endParaRPr lang="en-US" b="1" dirty="0"/>
          </a:p>
        </p:txBody>
      </p:sp>
      <p:sp>
        <p:nvSpPr>
          <p:cNvPr id="2055" name="Hexagon 2054">
            <a:extLst>
              <a:ext uri="{FF2B5EF4-FFF2-40B4-BE49-F238E27FC236}">
                <a16:creationId xmlns:a16="http://schemas.microsoft.com/office/drawing/2014/main" id="{207B0171-B236-47E4-8A76-0321A2643AEE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E575D6-FFE3-4344-B16B-A8DA8686918B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28B349F0-A796-4A6A-9D44-5A6DBE41AB31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BDAFB7A7-7F0E-4947-B5BC-385C43C66AAB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miley Face 7">
            <a:extLst>
              <a:ext uri="{FF2B5EF4-FFF2-40B4-BE49-F238E27FC236}">
                <a16:creationId xmlns:a16="http://schemas.microsoft.com/office/drawing/2014/main" id="{B024B5D7-3FBE-4720-9FFE-9A84872658C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EBA3073-352C-451D-A351-99CA0D6C7DE5}"/>
              </a:ext>
            </a:extLst>
          </p:cNvPr>
          <p:cNvCxnSpPr>
            <a:cxnSpLocks/>
          </p:cNvCxnSpPr>
          <p:nvPr/>
        </p:nvCxnSpPr>
        <p:spPr>
          <a:xfrm>
            <a:off x="2711133" y="4987878"/>
            <a:ext cx="975544" cy="656747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>
            <a:extLst>
              <a:ext uri="{FF2B5EF4-FFF2-40B4-BE49-F238E27FC236}">
                <a16:creationId xmlns:a16="http://schemas.microsoft.com/office/drawing/2014/main" id="{76915BCD-2B50-44DD-8B59-C6AD8569B7D1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94D90-8EBD-4B31-A9E7-356E0CCCC2D7}"/>
              </a:ext>
            </a:extLst>
          </p:cNvPr>
          <p:cNvSpPr txBox="1"/>
          <p:nvPr/>
        </p:nvSpPr>
        <p:spPr>
          <a:xfrm>
            <a:off x="3323086" y="1440452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Opponents’ Robot</a:t>
            </a:r>
            <a:endParaRPr lang="en-US" sz="2600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C03894-75A7-4EED-A5F6-F0A76EB92C22}"/>
              </a:ext>
            </a:extLst>
          </p:cNvPr>
          <p:cNvCxnSpPr>
            <a:cxnSpLocks/>
          </p:cNvCxnSpPr>
          <p:nvPr/>
        </p:nvCxnSpPr>
        <p:spPr>
          <a:xfrm flipV="1">
            <a:off x="2670527" y="170369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514F17-0AFA-4C11-9319-14C89DA3E91C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436991-944A-4DAD-85E0-C52A03294B99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2B63DCD-1AA2-4D7B-8278-4D79D87F7A3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96880-A477-4551-8663-3C29D8AA89AC}"/>
              </a:ext>
            </a:extLst>
          </p:cNvPr>
          <p:cNvSpPr/>
          <p:nvPr/>
        </p:nvSpPr>
        <p:spPr>
          <a:xfrm>
            <a:off x="2976638" y="2494884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DC7973C-55FD-48C2-9DA8-0372C3B986D8}"/>
              </a:ext>
            </a:extLst>
          </p:cNvPr>
          <p:cNvCxnSpPr>
            <a:cxnSpLocks/>
          </p:cNvCxnSpPr>
          <p:nvPr/>
        </p:nvCxnSpPr>
        <p:spPr>
          <a:xfrm flipV="1">
            <a:off x="3274090" y="2168464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E7A000-93B8-4893-B744-EF32E7E1E159}"/>
              </a:ext>
            </a:extLst>
          </p:cNvPr>
          <p:cNvSpPr txBox="1"/>
          <p:nvPr/>
        </p:nvSpPr>
        <p:spPr>
          <a:xfrm>
            <a:off x="3935777" y="1896350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br>
              <a:rPr lang="tr-TR" sz="4000" dirty="0">
                <a:latin typeface="+mn-lt"/>
              </a:rPr>
            </a:br>
            <a:r>
              <a:rPr lang="tr-TR" sz="3400" dirty="0">
                <a:latin typeface="+mn-lt"/>
              </a:rPr>
              <a:t>Requirements &amp; Constraints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7A19408B-652E-4530-BCE4-2AC660DC50E4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37785B-2729-4EB7-B861-9DC859B6AEB1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F2CA0-12AE-47AD-96DC-23CE96776145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80D3-7B1E-42AD-BDE6-B3386AC07BB2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371C5D4-01A7-4E57-874E-42795F39380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01CAD5F-CC69-4082-8698-A475087C09FD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F7C7D-53C4-409D-8687-1509DE7593C0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A7D34AB-F07D-4643-91C9-DFE0A2A5E603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5331293-483D-40C5-9BA7-FEE2FE87D60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4191-960D-4681-8174-1D2D2105C600}"/>
              </a:ext>
            </a:extLst>
          </p:cNvPr>
          <p:cNvSpPr txBox="1"/>
          <p:nvPr/>
        </p:nvSpPr>
        <p:spPr>
          <a:xfrm>
            <a:off x="3966724" y="2311423"/>
            <a:ext cx="7691273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Goal line should be two times of our robots’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20 sec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Robot should stay in its’ half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Carrying, grasping and scooping the ball is not allowed. </a:t>
            </a: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Within $200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tr-TR" sz="4000" dirty="0">
                <a:latin typeface="+mn-lt"/>
              </a:rPr>
              <a:t>OBJECTIVES</a:t>
            </a:r>
            <a:br>
              <a:rPr lang="tr-TR" dirty="0"/>
            </a:br>
            <a:r>
              <a:rPr lang="tr-TR" sz="3400" dirty="0">
                <a:latin typeface="+mn-lt"/>
              </a:rPr>
              <a:t>Performance Related Objectives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3">
            <a:extLst>
              <a:ext uri="{FF2B5EF4-FFF2-40B4-BE49-F238E27FC236}">
                <a16:creationId xmlns:a16="http://schemas.microsoft.com/office/drawing/2014/main" id="{61EB58F7-84BC-45EF-8204-520480D9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433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2" name="Freeform 54">
            <a:extLst>
              <a:ext uri="{FF2B5EF4-FFF2-40B4-BE49-F238E27FC236}">
                <a16:creationId xmlns:a16="http://schemas.microsoft.com/office/drawing/2014/main" id="{73906FC1-22FC-481D-BC5A-976889D6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995" y="2441008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5" name="Freeform 53">
            <a:extLst>
              <a:ext uri="{FF2B5EF4-FFF2-40B4-BE49-F238E27FC236}">
                <a16:creationId xmlns:a16="http://schemas.microsoft.com/office/drawing/2014/main" id="{CBF3C026-B5EC-41D7-BE9F-166A94B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975" y="2443593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6" name="Freeform 54">
            <a:extLst>
              <a:ext uri="{FF2B5EF4-FFF2-40B4-BE49-F238E27FC236}">
                <a16:creationId xmlns:a16="http://schemas.microsoft.com/office/drawing/2014/main" id="{FC496C1B-3984-4E34-A7F1-132C49E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739" y="2443592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76697BD7-647A-43A1-B3E1-B14A7A31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204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8" name="Freeform 54">
            <a:extLst>
              <a:ext uri="{FF2B5EF4-FFF2-40B4-BE49-F238E27FC236}">
                <a16:creationId xmlns:a16="http://schemas.microsoft.com/office/drawing/2014/main" id="{D64A413C-7DA7-4B26-ABDD-2396749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0925" y="2442419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C25F1-EBB0-46DE-96FB-953F5C881497}"/>
              </a:ext>
            </a:extLst>
          </p:cNvPr>
          <p:cNvSpPr txBox="1"/>
          <p:nvPr/>
        </p:nvSpPr>
        <p:spPr bwMode="auto">
          <a:xfrm>
            <a:off x="2284254" y="2715698"/>
            <a:ext cx="154289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Range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1F5A6-3D54-4E28-9D67-89EB9C513649}"/>
              </a:ext>
            </a:extLst>
          </p:cNvPr>
          <p:cNvSpPr txBox="1"/>
          <p:nvPr/>
        </p:nvSpPr>
        <p:spPr bwMode="auto">
          <a:xfrm>
            <a:off x="4778796" y="2505912"/>
            <a:ext cx="2127517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Power Consumption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A2786-CC8B-4E3D-A0F2-2DC71C619C11}"/>
              </a:ext>
            </a:extLst>
          </p:cNvPr>
          <p:cNvSpPr txBox="1"/>
          <p:nvPr/>
        </p:nvSpPr>
        <p:spPr bwMode="auto">
          <a:xfrm>
            <a:off x="7516907" y="2531173"/>
            <a:ext cx="2287133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Transmission Delay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7" name="Shape 2554">
            <a:extLst>
              <a:ext uri="{FF2B5EF4-FFF2-40B4-BE49-F238E27FC236}">
                <a16:creationId xmlns:a16="http://schemas.microsoft.com/office/drawing/2014/main" id="{34EDC522-6DCF-43AA-9E1C-6C737F627492}"/>
              </a:ext>
            </a:extLst>
          </p:cNvPr>
          <p:cNvSpPr/>
          <p:nvPr/>
        </p:nvSpPr>
        <p:spPr>
          <a:xfrm>
            <a:off x="8311995" y="1771665"/>
            <a:ext cx="696959" cy="633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8" name="Shape 2587">
            <a:extLst>
              <a:ext uri="{FF2B5EF4-FFF2-40B4-BE49-F238E27FC236}">
                <a16:creationId xmlns:a16="http://schemas.microsoft.com/office/drawing/2014/main" id="{7EE9C49E-93F9-4530-BDEB-5B5C13469575}"/>
              </a:ext>
            </a:extLst>
          </p:cNvPr>
          <p:cNvSpPr/>
          <p:nvPr/>
        </p:nvSpPr>
        <p:spPr>
          <a:xfrm>
            <a:off x="2763869" y="1810994"/>
            <a:ext cx="523259" cy="52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17">
            <a:extLst>
              <a:ext uri="{FF2B5EF4-FFF2-40B4-BE49-F238E27FC236}">
                <a16:creationId xmlns:a16="http://schemas.microsoft.com/office/drawing/2014/main" id="{E810944D-8E2E-4312-B1BB-233954BBFE3F}"/>
              </a:ext>
            </a:extLst>
          </p:cNvPr>
          <p:cNvSpPr/>
          <p:nvPr/>
        </p:nvSpPr>
        <p:spPr>
          <a:xfrm>
            <a:off x="5513579" y="1798405"/>
            <a:ext cx="725331" cy="59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67B06-77F6-4F21-9636-6119CD63120C}"/>
              </a:ext>
            </a:extLst>
          </p:cNvPr>
          <p:cNvSpPr txBox="1"/>
          <p:nvPr/>
        </p:nvSpPr>
        <p:spPr>
          <a:xfrm>
            <a:off x="4628736" y="3309391"/>
            <a:ext cx="2491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Perfect–&gt; 30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 -&gt; 15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 -&gt; 5 min of operation</a:t>
            </a:r>
          </a:p>
          <a:p>
            <a:r>
              <a:rPr lang="tr-TR" dirty="0"/>
              <a:t>    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EA018F-9221-4D6D-A4A2-DD48ED8056AF}"/>
              </a:ext>
            </a:extLst>
          </p:cNvPr>
          <p:cNvSpPr txBox="1"/>
          <p:nvPr/>
        </p:nvSpPr>
        <p:spPr>
          <a:xfrm>
            <a:off x="7442269" y="3229351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 100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Good -&gt; 400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600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Poor-&gt; 1 sec delay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B25BE4-DAB8-4FF0-83EC-32F2D39820F4}"/>
              </a:ext>
            </a:extLst>
          </p:cNvPr>
          <p:cNvSpPr txBox="1"/>
          <p:nvPr/>
        </p:nvSpPr>
        <p:spPr>
          <a:xfrm>
            <a:off x="1855947" y="3183233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Perfect–&gt;more than 30m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30 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Poor/Failure-&gt; less than 30 m indoor</a:t>
            </a:r>
          </a:p>
        </p:txBody>
      </p:sp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1899</Words>
  <Application>Microsoft Office PowerPoint</Application>
  <PresentationFormat>Widescreen</PresentationFormat>
  <Paragraphs>565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Gill Sans</vt:lpstr>
      <vt:lpstr>Office Theme</vt:lpstr>
      <vt:lpstr>CONCEPTUAL DESIGN PRESENTATION Devices Trying to Score in Each Others’ Goals</vt:lpstr>
      <vt:lpstr>CEO FATMA NUR ARABACI</vt:lpstr>
      <vt:lpstr>Presentation Outline</vt:lpstr>
      <vt:lpstr>COMPANY PROFILE Shareholders</vt:lpstr>
      <vt:lpstr>PowerPoint Presentation</vt:lpstr>
      <vt:lpstr>PROBLEM STATEMENT</vt:lpstr>
      <vt:lpstr>PowerPoint Presentation</vt:lpstr>
      <vt:lpstr>PROBLEM STATEMENT Requirements &amp; Constraints</vt:lpstr>
      <vt:lpstr>OBJECTIVES Performance Related Objectives</vt:lpstr>
      <vt:lpstr>CMO BERKAY GÖKSU</vt:lpstr>
      <vt:lpstr>Overall Block Diagram Flow Chart Shooting Subsystem Motion Subsystem </vt:lpstr>
      <vt:lpstr>Block Diagram of Robot Side</vt:lpstr>
      <vt:lpstr>Block Diagram of Controller Side</vt:lpstr>
      <vt:lpstr>Flow Chart</vt:lpstr>
      <vt:lpstr>Subsystems</vt:lpstr>
      <vt:lpstr> Shooting Subsystem</vt:lpstr>
      <vt:lpstr>PowerPoint Presentation</vt:lpstr>
      <vt:lpstr> Motion Subsystem</vt:lpstr>
      <vt:lpstr> Differential Drive</vt:lpstr>
      <vt:lpstr>CTO FURKAN BAHADIR ELİK</vt:lpstr>
      <vt:lpstr>Communication Subsystem  Command Transmission</vt:lpstr>
      <vt:lpstr>Communication Subsystem  Command Transmission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CFO AYCAN BEYENİR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 İREM COŞKUN</vt:lpstr>
      <vt:lpstr>PowerPoint Presentation</vt:lpstr>
      <vt:lpstr>Cost Analysis</vt:lpstr>
      <vt:lpstr>Time Plan</vt:lpstr>
      <vt:lpstr>Future Plans</vt:lpstr>
      <vt:lpstr>Deliverables</vt:lpstr>
      <vt:lpstr>Deliverables</vt:lpstr>
      <vt:lpstr>PowerPoint Presentation</vt:lpstr>
      <vt:lpstr>Conclusion</vt:lpstr>
      <vt:lpstr>Contact Us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Furkan Bahadır Elik</cp:lastModifiedBy>
  <cp:revision>69</cp:revision>
  <dcterms:created xsi:type="dcterms:W3CDTF">2018-12-25T08:01:41Z</dcterms:created>
  <dcterms:modified xsi:type="dcterms:W3CDTF">2018-12-27T07:21:46Z</dcterms:modified>
</cp:coreProperties>
</file>